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p:sldMasterIdLst>
    <p:sldMasterId id="2147483648" r:id="rId1"/>
  </p:sldMasterIdLst>
  <p:notesMasterIdLst>
    <p:notesMasterId r:id="rId17"/>
  </p:notesMasterIdLst>
  <p:sldIdLst>
    <p:sldId id="256" r:id="rId2"/>
    <p:sldId id="280" r:id="rId3"/>
    <p:sldId id="281" r:id="rId4"/>
    <p:sldId id="271" r:id="rId5"/>
    <p:sldId id="275" r:id="rId6"/>
    <p:sldId id="276" r:id="rId7"/>
    <p:sldId id="277" r:id="rId8"/>
    <p:sldId id="278" r:id="rId9"/>
    <p:sldId id="279" r:id="rId10"/>
    <p:sldId id="285" r:id="rId11"/>
    <p:sldId id="272" r:id="rId12"/>
    <p:sldId id="274" r:id="rId13"/>
    <p:sldId id="263" r:id="rId14"/>
    <p:sldId id="286" r:id="rId15"/>
    <p:sldId id="288"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673" autoAdjust="0"/>
    <p:restoredTop sz="96187" autoAdjust="0"/>
  </p:normalViewPr>
  <p:slideViewPr>
    <p:cSldViewPr snapToGrid="0">
      <p:cViewPr varScale="1">
        <p:scale>
          <a:sx n="56" d="100"/>
          <a:sy n="56" d="100"/>
        </p:scale>
        <p:origin x="40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26" Type="http://schemas.microsoft.com/office/2015/10/relationships/revisionInfo" Target="revisionInfo.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5A5F864-EF1A-4926-AADB-84F3F7EC4F8C}" type="datetimeFigureOut">
              <a:rPr lang="en-US" smtClean="0"/>
              <a:t>7/4/2017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E24BE31-EA85-44AC-9114-B2216255B0AF}" type="slidenum">
              <a:rPr lang="en-US" smtClean="0"/>
              <a:t>‹#›</a:t>
            </a:fld>
            <a:endParaRPr lang="en-US"/>
          </a:p>
        </p:txBody>
      </p:sp>
    </p:spTree>
    <p:extLst>
      <p:ext uri="{BB962C8B-B14F-4D97-AF65-F5344CB8AC3E}">
        <p14:creationId xmlns:p14="http://schemas.microsoft.com/office/powerpoint/2010/main" val="18691678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E24BE31-EA85-44AC-9114-B2216255B0AF}" type="slidenum">
              <a:rPr lang="en-US" smtClean="0"/>
              <a:t>0</a:t>
            </a:fld>
            <a:endParaRPr lang="en-US"/>
          </a:p>
        </p:txBody>
      </p:sp>
    </p:spTree>
    <p:extLst>
      <p:ext uri="{BB962C8B-B14F-4D97-AF65-F5344CB8AC3E}">
        <p14:creationId xmlns:p14="http://schemas.microsoft.com/office/powerpoint/2010/main" val="284248332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3E24BE31-EA85-44AC-9114-B2216255B0AF}" type="slidenum">
              <a:rPr lang="en-US" smtClean="0"/>
              <a:t>12</a:t>
            </a:fld>
            <a:endParaRPr lang="en-US"/>
          </a:p>
        </p:txBody>
      </p:sp>
    </p:spTree>
    <p:extLst>
      <p:ext uri="{BB962C8B-B14F-4D97-AF65-F5344CB8AC3E}">
        <p14:creationId xmlns:p14="http://schemas.microsoft.com/office/powerpoint/2010/main" val="37408082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HK" dirty="0">
                <a:effectLst/>
              </a:rPr>
              <a:t>Writing a paper can be a lengthy process that may take anything from a few days to several months. During this time, it is natural to decide to change some aspects of your paper or to come up with new ideas that you haven’t thought of before. That’s why, it’s a good idea to start with a draft title in the beginning and then focus on writing the rest of the paper. </a:t>
            </a:r>
          </a:p>
          <a:p>
            <a:endParaRPr lang="en-HK" dirty="0">
              <a:effectLst/>
            </a:endParaRPr>
          </a:p>
          <a:p>
            <a:endParaRPr lang="en-HK" dirty="0">
              <a:effectLst/>
            </a:endParaRPr>
          </a:p>
          <a:p>
            <a:endParaRPr lang="en-HK" dirty="0">
              <a:effectLst/>
            </a:endParaRPr>
          </a:p>
        </p:txBody>
      </p:sp>
      <p:sp>
        <p:nvSpPr>
          <p:cNvPr id="4" name="灯片编号占位符 3"/>
          <p:cNvSpPr>
            <a:spLocks noGrp="1"/>
          </p:cNvSpPr>
          <p:nvPr>
            <p:ph type="sldNum" sz="quarter" idx="10"/>
          </p:nvPr>
        </p:nvSpPr>
        <p:spPr/>
        <p:txBody>
          <a:bodyPr/>
          <a:lstStyle/>
          <a:p>
            <a:fld id="{17F972CE-5BEF-443A-948E-061FC9E3C5B7}" type="slidenum">
              <a:rPr lang="zh-CN" altLang="en-US" smtClean="0"/>
              <a:t>4</a:t>
            </a:fld>
            <a:endParaRPr lang="zh-CN" altLang="en-US"/>
          </a:p>
        </p:txBody>
      </p:sp>
    </p:spTree>
    <p:extLst>
      <p:ext uri="{BB962C8B-B14F-4D97-AF65-F5344CB8AC3E}">
        <p14:creationId xmlns:p14="http://schemas.microsoft.com/office/powerpoint/2010/main" val="190536968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en-HK" dirty="0">
              <a:effectLst/>
            </a:endParaRPr>
          </a:p>
        </p:txBody>
      </p:sp>
      <p:sp>
        <p:nvSpPr>
          <p:cNvPr id="4" name="灯片编号占位符 3"/>
          <p:cNvSpPr>
            <a:spLocks noGrp="1"/>
          </p:cNvSpPr>
          <p:nvPr>
            <p:ph type="sldNum" sz="quarter" idx="10"/>
          </p:nvPr>
        </p:nvSpPr>
        <p:spPr/>
        <p:txBody>
          <a:bodyPr/>
          <a:lstStyle/>
          <a:p>
            <a:fld id="{17F972CE-5BEF-443A-948E-061FC9E3C5B7}" type="slidenum">
              <a:rPr lang="zh-CN" altLang="en-US" smtClean="0"/>
              <a:t>5</a:t>
            </a:fld>
            <a:endParaRPr lang="zh-CN" altLang="en-US"/>
          </a:p>
        </p:txBody>
      </p:sp>
    </p:spTree>
    <p:extLst>
      <p:ext uri="{BB962C8B-B14F-4D97-AF65-F5344CB8AC3E}">
        <p14:creationId xmlns:p14="http://schemas.microsoft.com/office/powerpoint/2010/main" val="823605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en-HK" dirty="0">
              <a:effectLst/>
            </a:endParaRPr>
          </a:p>
          <a:p>
            <a:endParaRPr lang="en-HK" dirty="0">
              <a:effectLst/>
            </a:endParaRPr>
          </a:p>
        </p:txBody>
      </p:sp>
      <p:sp>
        <p:nvSpPr>
          <p:cNvPr id="4" name="灯片编号占位符 3"/>
          <p:cNvSpPr>
            <a:spLocks noGrp="1"/>
          </p:cNvSpPr>
          <p:nvPr>
            <p:ph type="sldNum" sz="quarter" idx="10"/>
          </p:nvPr>
        </p:nvSpPr>
        <p:spPr/>
        <p:txBody>
          <a:bodyPr/>
          <a:lstStyle/>
          <a:p>
            <a:fld id="{17F972CE-5BEF-443A-948E-061FC9E3C5B7}" type="slidenum">
              <a:rPr lang="zh-CN" altLang="en-US" smtClean="0"/>
              <a:t>6</a:t>
            </a:fld>
            <a:endParaRPr lang="zh-CN" altLang="en-US"/>
          </a:p>
        </p:txBody>
      </p:sp>
    </p:spTree>
    <p:extLst>
      <p:ext uri="{BB962C8B-B14F-4D97-AF65-F5344CB8AC3E}">
        <p14:creationId xmlns:p14="http://schemas.microsoft.com/office/powerpoint/2010/main" val="47948432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en-HK" dirty="0">
              <a:effectLst/>
            </a:endParaRPr>
          </a:p>
          <a:p>
            <a:endParaRPr lang="en-HK" dirty="0">
              <a:effectLst/>
            </a:endParaRPr>
          </a:p>
        </p:txBody>
      </p:sp>
      <p:sp>
        <p:nvSpPr>
          <p:cNvPr id="4" name="灯片编号占位符 3"/>
          <p:cNvSpPr>
            <a:spLocks noGrp="1"/>
          </p:cNvSpPr>
          <p:nvPr>
            <p:ph type="sldNum" sz="quarter" idx="10"/>
          </p:nvPr>
        </p:nvSpPr>
        <p:spPr/>
        <p:txBody>
          <a:bodyPr/>
          <a:lstStyle/>
          <a:p>
            <a:fld id="{17F972CE-5BEF-443A-948E-061FC9E3C5B7}" type="slidenum">
              <a:rPr lang="zh-CN" altLang="en-US" smtClean="0"/>
              <a:t>7</a:t>
            </a:fld>
            <a:endParaRPr lang="zh-CN" altLang="en-US"/>
          </a:p>
        </p:txBody>
      </p:sp>
    </p:spTree>
    <p:extLst>
      <p:ext uri="{BB962C8B-B14F-4D97-AF65-F5344CB8AC3E}">
        <p14:creationId xmlns:p14="http://schemas.microsoft.com/office/powerpoint/2010/main" val="259579976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en-HK" dirty="0">
              <a:effectLst/>
            </a:endParaRPr>
          </a:p>
        </p:txBody>
      </p:sp>
      <p:sp>
        <p:nvSpPr>
          <p:cNvPr id="4" name="灯片编号占位符 3"/>
          <p:cNvSpPr>
            <a:spLocks noGrp="1"/>
          </p:cNvSpPr>
          <p:nvPr>
            <p:ph type="sldNum" sz="quarter" idx="10"/>
          </p:nvPr>
        </p:nvSpPr>
        <p:spPr/>
        <p:txBody>
          <a:bodyPr/>
          <a:lstStyle/>
          <a:p>
            <a:fld id="{17F972CE-5BEF-443A-948E-061FC9E3C5B7}" type="slidenum">
              <a:rPr lang="zh-CN" altLang="en-US" smtClean="0"/>
              <a:t>8</a:t>
            </a:fld>
            <a:endParaRPr lang="zh-CN" altLang="en-US"/>
          </a:p>
        </p:txBody>
      </p:sp>
    </p:spTree>
    <p:extLst>
      <p:ext uri="{BB962C8B-B14F-4D97-AF65-F5344CB8AC3E}">
        <p14:creationId xmlns:p14="http://schemas.microsoft.com/office/powerpoint/2010/main" val="313179941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a:p>
            <a:r>
              <a:rPr lang="zh-CN" altLang="en-US"/>
              <a:t>Each of these three types is useful and you should choose a format depending on what kind of information you want to convey to your audience. </a:t>
            </a:r>
          </a:p>
          <a:p>
            <a:endParaRPr lang="zh-CN" altLang="en-US"/>
          </a:p>
          <a:p>
            <a:r>
              <a:rPr lang="zh-CN" altLang="en-US"/>
              <a:t>Declarative titles are generally used in research articles and they convey the largest amount of information. </a:t>
            </a:r>
          </a:p>
          <a:p>
            <a:endParaRPr lang="zh-CN" altLang="en-US"/>
          </a:p>
          <a:p>
            <a:r>
              <a:rPr lang="en-US" altLang="zh-CN"/>
              <a:t>O</a:t>
            </a:r>
            <a:r>
              <a:rPr lang="zh-CN" altLang="en-US"/>
              <a:t>n the other hand, are less common and they are more suitable for literature review articles. </a:t>
            </a:r>
          </a:p>
          <a:p>
            <a:endParaRPr lang="zh-CN" altLang="en-US"/>
          </a:p>
          <a:p>
            <a:r>
              <a:rPr lang="zh-CN" altLang="en-US"/>
              <a:t>But out of the three, descriptive titles seem to be most common type in journals</a:t>
            </a:r>
          </a:p>
        </p:txBody>
      </p:sp>
    </p:spTree>
    <p:extLst>
      <p:ext uri="{BB962C8B-B14F-4D97-AF65-F5344CB8AC3E}">
        <p14:creationId xmlns:p14="http://schemas.microsoft.com/office/powerpoint/2010/main" val="39106585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en-US" dirty="0">
              <a:sym typeface="+mn-ea"/>
            </a:endParaRPr>
          </a:p>
          <a:p>
            <a:endParaRPr lang="zh-CN" altLang="en-US" dirty="0"/>
          </a:p>
        </p:txBody>
      </p:sp>
    </p:spTree>
    <p:extLst>
      <p:ext uri="{BB962C8B-B14F-4D97-AF65-F5344CB8AC3E}">
        <p14:creationId xmlns:p14="http://schemas.microsoft.com/office/powerpoint/2010/main" val="188807089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17F972CE-5BEF-443A-948E-061FC9E3C5B7}" type="slidenum">
              <a:rPr lang="zh-CN" altLang="en-US" smtClean="0"/>
              <a:t>11</a:t>
            </a:fld>
            <a:endParaRPr lang="zh-CN" altLang="en-US"/>
          </a:p>
        </p:txBody>
      </p:sp>
    </p:spTree>
    <p:extLst>
      <p:ext uri="{BB962C8B-B14F-4D97-AF65-F5344CB8AC3E}">
        <p14:creationId xmlns:p14="http://schemas.microsoft.com/office/powerpoint/2010/main" val="820831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816EFD49-1D79-4F5C-8F84-61ACD08B4281}" type="datetime1">
              <a:rPr lang="en-US" altLang="zh-CN" smtClean="0"/>
              <a:t>7/4/2017</a:t>
            </a:fld>
            <a:endParaRPr lang="en-US"/>
          </a:p>
        </p:txBody>
      </p:sp>
      <p:sp>
        <p:nvSpPr>
          <p:cNvPr id="5" name="Footer Placeholder 4"/>
          <p:cNvSpPr>
            <a:spLocks noGrp="1"/>
          </p:cNvSpPr>
          <p:nvPr>
            <p:ph type="ftr" sz="quarter" idx="11"/>
          </p:nvPr>
        </p:nvSpPr>
        <p:spPr/>
        <p:txBody>
          <a:bodyPr/>
          <a:lstStyle/>
          <a:p>
            <a:endParaRPr lang="en-US"/>
          </a:p>
        </p:txBody>
      </p:sp>
      <p:sp>
        <p:nvSpPr>
          <p:cNvPr id="8" name="Slide Number Placeholder 5"/>
          <p:cNvSpPr>
            <a:spLocks noGrp="1"/>
          </p:cNvSpPr>
          <p:nvPr>
            <p:ph type="sldNum" sz="quarter" idx="12"/>
          </p:nvPr>
        </p:nvSpPr>
        <p:spPr>
          <a:xfrm>
            <a:off x="9448800" y="6492875"/>
            <a:ext cx="2743200" cy="365125"/>
          </a:xfrm>
        </p:spPr>
        <p:txBody>
          <a:bodyPr/>
          <a:lstStyle/>
          <a:p>
            <a:fld id="{DD6748E4-09F0-45B6-95F0-584B79D49D87}" type="slidenum">
              <a:rPr lang="en-US" smtClean="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8CFD8F8-2D75-4B6E-A401-FBB1AC99FA3A}" type="datetime1">
              <a:rPr lang="en-US" altLang="zh-CN" smtClean="0"/>
              <a:t>7/4/2017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6748E4-09F0-45B6-95F0-584B79D49D87}"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E35D307-EC22-4309-92B0-1E3B896A149F}" type="datetime1">
              <a:rPr lang="en-US" altLang="zh-CN" smtClean="0"/>
              <a:t>7/4/2017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6748E4-09F0-45B6-95F0-584B79D49D87}"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C7B5D35-0122-4406-9F63-A182D8B2A605}" type="datetime1">
              <a:rPr lang="en-US" altLang="zh-CN" smtClean="0"/>
              <a:t>7/4/2017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6748E4-09F0-45B6-95F0-584B79D49D87}"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7681F5F-CA42-4459-8E09-690B07B53808}" type="datetime1">
              <a:rPr lang="en-US" altLang="zh-CN" smtClean="0"/>
              <a:t>7/4/2017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6748E4-09F0-45B6-95F0-584B79D49D87}"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0CBD82B-91D7-4B44-8624-C8235D096FBB}" type="datetime1">
              <a:rPr lang="en-US" altLang="zh-CN" smtClean="0"/>
              <a:t>7/4/2017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D6748E4-09F0-45B6-95F0-584B79D49D87}"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075F77B-83F6-4DB6-B32D-891C99496C1E}" type="datetime1">
              <a:rPr lang="en-US" altLang="zh-CN" smtClean="0"/>
              <a:t>7/4/2017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D6748E4-09F0-45B6-95F0-584B79D49D87}"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5E6658C-B9E6-41A3-9D45-8E6270164F7A}" type="datetime1">
              <a:rPr lang="en-US" altLang="zh-CN" smtClean="0"/>
              <a:t>7/4/2017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D6748E4-09F0-45B6-95F0-584B79D49D87}"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A27770F-547F-450F-BE51-B1551A17745F}" type="datetime1">
              <a:rPr lang="en-US" altLang="zh-CN" smtClean="0"/>
              <a:t>7/4/2017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D6748E4-09F0-45B6-95F0-584B79D49D87}"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9E37A7A-E3B3-4C7E-AA24-3DE423B7599F}" type="datetime1">
              <a:rPr lang="en-US" altLang="zh-CN" smtClean="0"/>
              <a:t>7/4/2017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D6748E4-09F0-45B6-95F0-584B79D49D87}"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3DB7ED7-6C60-484A-A615-B90A867672CC}" type="datetime1">
              <a:rPr lang="en-US" altLang="zh-CN" smtClean="0"/>
              <a:t>7/4/2017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D6748E4-09F0-45B6-95F0-584B79D49D87}"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442595"/>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914400"/>
            <a:ext cx="10515600" cy="5318759"/>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09A2A06-0A43-41F0-8F4E-C56A71CB9C24}" type="datetime1">
              <a:rPr lang="en-US" altLang="zh-CN" smtClean="0"/>
              <a:t>7/4/2017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9448800" y="6492875"/>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D6748E4-09F0-45B6-95F0-584B79D49D87}"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28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16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2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1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1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2.xml"/><Relationship Id="rId5" Type="http://schemas.openxmlformats.org/officeDocument/2006/relationships/image" Target="../media/image4.JPG"/><Relationship Id="rId4" Type="http://schemas.openxmlformats.org/officeDocument/2006/relationships/image" Target="../media/image3.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ormAutofit/>
          </a:bodyPr>
          <a:lstStyle/>
          <a:p>
            <a:r>
              <a:rPr lang="en-US" sz="3200" b="1" u="sng" dirty="0">
                <a:latin typeface="Arial" panose="020B0604020202020204" pitchFamily="34" charset="0"/>
                <a:cs typeface="Arial" panose="020B0604020202020204" pitchFamily="34" charset="0"/>
              </a:rPr>
              <a:t>How </a:t>
            </a:r>
            <a:r>
              <a:rPr lang="en-US" altLang="zh-CN" sz="3200" b="1" u="sng" dirty="0">
                <a:latin typeface="Arial" panose="020B0604020202020204" pitchFamily="34" charset="0"/>
                <a:cs typeface="Arial" panose="020B0604020202020204" pitchFamily="34" charset="0"/>
              </a:rPr>
              <a:t>To Write A Good Title For Journal Article?</a:t>
            </a:r>
            <a:endParaRPr lang="en-US" sz="3200" b="1" u="sng" dirty="0">
              <a:latin typeface="Arial" panose="020B0604020202020204" pitchFamily="34" charset="0"/>
              <a:cs typeface="Arial" panose="020B0604020202020204" pitchFamily="34" charset="0"/>
            </a:endParaRPr>
          </a:p>
        </p:txBody>
      </p:sp>
      <p:sp>
        <p:nvSpPr>
          <p:cNvPr id="3" name="Subtitle 2"/>
          <p:cNvSpPr>
            <a:spLocks noGrp="1"/>
          </p:cNvSpPr>
          <p:nvPr>
            <p:ph type="subTitle" idx="1"/>
          </p:nvPr>
        </p:nvSpPr>
        <p:spPr>
          <a:xfrm>
            <a:off x="1524000" y="3602038"/>
            <a:ext cx="9144000" cy="1655762"/>
          </a:xfrm>
        </p:spPr>
        <p:txBody>
          <a:bodyPr>
            <a:normAutofit/>
          </a:bodyPr>
          <a:lstStyle/>
          <a:p>
            <a:r>
              <a:rPr lang="en-US" sz="1800" dirty="0" err="1">
                <a:latin typeface="Arial" panose="020B0604020202020204" pitchFamily="34" charset="0"/>
                <a:cs typeface="Arial" panose="020B0604020202020204" pitchFamily="34" charset="0"/>
              </a:rPr>
              <a:t>Jieun</a:t>
            </a:r>
            <a:r>
              <a:rPr lang="en-US" sz="1800" dirty="0">
                <a:latin typeface="Arial" panose="020B0604020202020204" pitchFamily="34" charset="0"/>
                <a:cs typeface="Arial" panose="020B0604020202020204" pitchFamily="34" charset="0"/>
              </a:rPr>
              <a:t>, Victoria,  Angie, Dylan, Yuan</a:t>
            </a:r>
          </a:p>
        </p:txBody>
      </p:sp>
      <p:sp>
        <p:nvSpPr>
          <p:cNvPr id="5" name="Date Placeholder 4">
            <a:extLst>
              <a:ext uri="{FF2B5EF4-FFF2-40B4-BE49-F238E27FC236}">
                <a16:creationId xmlns:a16="http://schemas.microsoft.com/office/drawing/2014/main" xmlns="" id="{2FFCFC92-4586-4284-BA25-595818C9B328}"/>
              </a:ext>
            </a:extLst>
          </p:cNvPr>
          <p:cNvSpPr>
            <a:spLocks noGrp="1"/>
          </p:cNvSpPr>
          <p:nvPr>
            <p:ph type="dt" sz="half" idx="10"/>
          </p:nvPr>
        </p:nvSpPr>
        <p:spPr/>
        <p:txBody>
          <a:bodyPr/>
          <a:lstStyle/>
          <a:p>
            <a:fld id="{6B9C8AAC-AF4D-4568-BE8E-7A4CFB8E13EA}" type="datetime1">
              <a:rPr lang="en-US" altLang="zh-CN" smtClean="0">
                <a:latin typeface="Arial" panose="020B0604020202020204" pitchFamily="34" charset="0"/>
                <a:cs typeface="Arial" panose="020B0604020202020204" pitchFamily="34" charset="0"/>
              </a:rPr>
              <a:t>7/4/2017</a:t>
            </a:fld>
            <a:endParaRPr lang="en-US">
              <a:latin typeface="Arial" panose="020B0604020202020204" pitchFamily="34" charset="0"/>
              <a:cs typeface="Arial" panose="020B0604020202020204" pitchFamily="34" charset="0"/>
            </a:endParaRPr>
          </a:p>
        </p:txBody>
      </p:sp>
      <p:sp>
        <p:nvSpPr>
          <p:cNvPr id="6" name="Footer Placeholder 5">
            <a:extLst>
              <a:ext uri="{FF2B5EF4-FFF2-40B4-BE49-F238E27FC236}">
                <a16:creationId xmlns:a16="http://schemas.microsoft.com/office/drawing/2014/main" xmlns="" id="{82FBFF96-699E-4A3E-AE94-C90BCD572C32}"/>
              </a:ext>
            </a:extLst>
          </p:cNvPr>
          <p:cNvSpPr>
            <a:spLocks noGrp="1"/>
          </p:cNvSpPr>
          <p:nvPr>
            <p:ph type="ftr" sz="quarter" idx="11"/>
          </p:nvPr>
        </p:nvSpPr>
        <p:spPr/>
        <p:txBody>
          <a:bodyPr/>
          <a:lstStyle/>
          <a:p>
            <a:r>
              <a:rPr lang="en-US" dirty="0">
                <a:latin typeface="Arial" panose="020B0604020202020204" pitchFamily="34" charset="0"/>
                <a:cs typeface="Arial" panose="020B0604020202020204" pitchFamily="34" charset="0"/>
              </a:rPr>
              <a:t>Academic Communication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sz="quarter" idx="12"/>
          </p:nvPr>
        </p:nvSpPr>
        <p:spPr/>
        <p:txBody>
          <a:bodyPr/>
          <a:lstStyle/>
          <a:p>
            <a:fld id="{DD6748E4-09F0-45B6-95F0-584B79D49D87}" type="slidenum">
              <a:rPr lang="en-US" smtClean="0">
                <a:latin typeface="Arial" panose="020B0604020202020204" pitchFamily="34" charset="0"/>
                <a:cs typeface="Arial" panose="020B0604020202020204" pitchFamily="34" charset="0"/>
              </a:rPr>
              <a:t>9</a:t>
            </a:fld>
            <a:endParaRPr lang="en-US">
              <a:latin typeface="Arial" panose="020B0604020202020204" pitchFamily="34" charset="0"/>
              <a:cs typeface="Arial" panose="020B0604020202020204" pitchFamily="34" charset="0"/>
            </a:endParaRPr>
          </a:p>
        </p:txBody>
      </p:sp>
      <p:sp>
        <p:nvSpPr>
          <p:cNvPr id="5" name="标题 4"/>
          <p:cNvSpPr>
            <a:spLocks noGrp="1"/>
          </p:cNvSpPr>
          <p:nvPr>
            <p:ph type="title"/>
          </p:nvPr>
        </p:nvSpPr>
        <p:spPr>
          <a:xfrm>
            <a:off x="838200" y="561340"/>
            <a:ext cx="10515600" cy="442595"/>
          </a:xfrm>
        </p:spPr>
        <p:txBody>
          <a:bodyPr>
            <a:noAutofit/>
          </a:bodyPr>
          <a:lstStyle/>
          <a:p>
            <a:r>
              <a:rPr lang="en-US" altLang="zh-CN" b="1" u="sng" dirty="0">
                <a:latin typeface="Arial" panose="020B0604020202020204" pitchFamily="34" charset="0"/>
                <a:cs typeface="Arial" panose="020B0604020202020204" pitchFamily="34" charset="0"/>
              </a:rPr>
              <a:t>Choose What Type You Want To Use</a:t>
            </a:r>
            <a:endParaRPr lang="zh-CN" altLang="en-US" b="1" u="sng" dirty="0">
              <a:latin typeface="Arial" panose="020B0604020202020204" pitchFamily="34" charset="0"/>
              <a:cs typeface="Arial" panose="020B0604020202020204" pitchFamily="34" charset="0"/>
            </a:endParaRPr>
          </a:p>
        </p:txBody>
      </p:sp>
      <p:sp>
        <p:nvSpPr>
          <p:cNvPr id="13" name="Content Placeholder 2"/>
          <p:cNvSpPr>
            <a:spLocks noGrp="1"/>
          </p:cNvSpPr>
          <p:nvPr>
            <p:ph idx="1"/>
          </p:nvPr>
        </p:nvSpPr>
        <p:spPr>
          <a:xfrm>
            <a:off x="838200" y="1539240"/>
            <a:ext cx="5056505" cy="5318760"/>
          </a:xfrm>
        </p:spPr>
        <p:txBody>
          <a:bodyPr/>
          <a:lstStyle/>
          <a:p>
            <a:pPr marL="0" indent="0">
              <a:buNone/>
            </a:pPr>
            <a:r>
              <a:rPr lang="en-US" u="sng" dirty="0" smtClean="0">
                <a:latin typeface="Arial" panose="020B0604020202020204" pitchFamily="34" charset="0"/>
                <a:cs typeface="Arial" panose="020B0604020202020204" pitchFamily="34" charset="0"/>
              </a:rPr>
              <a:t> </a:t>
            </a:r>
            <a:endParaRPr lang="en-US" u="sng" dirty="0">
              <a:latin typeface="Arial" panose="020B0604020202020204" pitchFamily="34" charset="0"/>
              <a:cs typeface="Arial" panose="020B0604020202020204" pitchFamily="34" charset="0"/>
            </a:endParaRPr>
          </a:p>
          <a:p>
            <a:pPr marL="0" indent="0">
              <a:buNone/>
            </a:pPr>
            <a:endParaRPr lang="en-US" u="sng" dirty="0">
              <a:latin typeface="Arial" panose="020B0604020202020204" pitchFamily="34" charset="0"/>
              <a:cs typeface="Arial" panose="020B0604020202020204" pitchFamily="34" charset="0"/>
            </a:endParaRPr>
          </a:p>
          <a:p>
            <a:pPr marL="0" indent="0">
              <a:buFont typeface="+mj-lt"/>
              <a:buNone/>
            </a:pPr>
            <a:r>
              <a:rPr lang="en-US" sz="2000" b="1" dirty="0">
                <a:solidFill>
                  <a:schemeClr val="tx1"/>
                </a:solidFill>
                <a:latin typeface="Arial" panose="020B0604020202020204" pitchFamily="34" charset="0"/>
                <a:cs typeface="Arial" panose="020B0604020202020204" pitchFamily="34" charset="0"/>
              </a:rPr>
              <a:t>1. Declarative titles : </a:t>
            </a:r>
          </a:p>
          <a:p>
            <a:pPr marL="0" indent="0">
              <a:buFont typeface="+mj-lt"/>
              <a:buNone/>
            </a:pPr>
            <a:r>
              <a:rPr lang="en-US" dirty="0">
                <a:solidFill>
                  <a:schemeClr val="tx1"/>
                </a:solidFill>
                <a:latin typeface="Arial" panose="020B0604020202020204" pitchFamily="34" charset="0"/>
                <a:cs typeface="Arial" panose="020B0604020202020204" pitchFamily="34" charset="0"/>
              </a:rPr>
              <a:t>    State the main findings or conclusions.</a:t>
            </a:r>
          </a:p>
          <a:p>
            <a:pPr marL="0" indent="0">
              <a:buFont typeface="+mj-lt"/>
              <a:buNone/>
            </a:pPr>
            <a:endParaRPr lang="en-US" dirty="0">
              <a:solidFill>
                <a:schemeClr val="tx1"/>
              </a:solidFill>
              <a:latin typeface="Arial" panose="020B0604020202020204" pitchFamily="34" charset="0"/>
              <a:cs typeface="Arial" panose="020B0604020202020204" pitchFamily="34" charset="0"/>
            </a:endParaRPr>
          </a:p>
          <a:p>
            <a:pPr marL="0" indent="0">
              <a:buFont typeface="+mj-lt"/>
              <a:buNone/>
            </a:pPr>
            <a:r>
              <a:rPr lang="en-US" sz="2000" b="1" dirty="0">
                <a:solidFill>
                  <a:schemeClr val="tx1"/>
                </a:solidFill>
                <a:latin typeface="Arial" panose="020B0604020202020204" pitchFamily="34" charset="0"/>
                <a:cs typeface="Arial" panose="020B0604020202020204" pitchFamily="34" charset="0"/>
              </a:rPr>
              <a:t>2. Descriptive titles :</a:t>
            </a:r>
          </a:p>
          <a:p>
            <a:pPr marL="0" indent="0">
              <a:buFont typeface="+mj-lt"/>
              <a:buNone/>
            </a:pPr>
            <a:r>
              <a:rPr lang="en-US" b="1" dirty="0">
                <a:solidFill>
                  <a:schemeClr val="tx1"/>
                </a:solidFill>
                <a:latin typeface="Arial" panose="020B0604020202020204" pitchFamily="34" charset="0"/>
                <a:cs typeface="Arial" panose="020B0604020202020204" pitchFamily="34" charset="0"/>
              </a:rPr>
              <a:t>    </a:t>
            </a:r>
            <a:r>
              <a:rPr lang="en-US" dirty="0">
                <a:solidFill>
                  <a:schemeClr val="tx1"/>
                </a:solidFill>
                <a:latin typeface="Arial" panose="020B0604020202020204" pitchFamily="34" charset="0"/>
                <a:cs typeface="Arial" panose="020B0604020202020204" pitchFamily="34" charset="0"/>
              </a:rPr>
              <a:t>Describe the subject of the article but do not </a:t>
            </a:r>
          </a:p>
          <a:p>
            <a:pPr marL="0" indent="0">
              <a:buFont typeface="+mj-lt"/>
              <a:buNone/>
            </a:pPr>
            <a:r>
              <a:rPr lang="en-US" dirty="0">
                <a:solidFill>
                  <a:schemeClr val="tx1"/>
                </a:solidFill>
                <a:latin typeface="Arial" panose="020B0604020202020204" pitchFamily="34" charset="0"/>
                <a:cs typeface="Arial" panose="020B0604020202020204" pitchFamily="34" charset="0"/>
              </a:rPr>
              <a:t>    reveal the main conclusions.</a:t>
            </a:r>
          </a:p>
          <a:p>
            <a:pPr marL="0" indent="0">
              <a:buFont typeface="+mj-lt"/>
              <a:buNone/>
            </a:pPr>
            <a:endParaRPr lang="en-US" sz="2000" b="1" dirty="0">
              <a:solidFill>
                <a:schemeClr val="tx1"/>
              </a:solidFill>
              <a:latin typeface="Arial" panose="020B0604020202020204" pitchFamily="34" charset="0"/>
              <a:cs typeface="Arial" panose="020B0604020202020204" pitchFamily="34" charset="0"/>
            </a:endParaRPr>
          </a:p>
          <a:p>
            <a:pPr marL="0" indent="0">
              <a:buFont typeface="+mj-lt"/>
              <a:buNone/>
            </a:pPr>
            <a:r>
              <a:rPr lang="en-US" sz="2000" b="1" dirty="0">
                <a:solidFill>
                  <a:schemeClr val="tx1"/>
                </a:solidFill>
                <a:latin typeface="Arial" panose="020B0604020202020204" pitchFamily="34" charset="0"/>
                <a:cs typeface="Arial" panose="020B0604020202020204" pitchFamily="34" charset="0"/>
              </a:rPr>
              <a:t>3. Interrogative titles :</a:t>
            </a:r>
          </a:p>
          <a:p>
            <a:pPr marL="0" indent="0">
              <a:buFont typeface="+mj-lt"/>
              <a:buNone/>
            </a:pPr>
            <a:r>
              <a:rPr lang="en-US" dirty="0">
                <a:solidFill>
                  <a:schemeClr val="tx1"/>
                </a:solidFill>
                <a:latin typeface="Arial" panose="020B0604020202020204" pitchFamily="34" charset="0"/>
                <a:cs typeface="Arial" panose="020B0604020202020204" pitchFamily="34" charset="0"/>
              </a:rPr>
              <a:t>    Introduce the subject in the form of a question. </a:t>
            </a:r>
          </a:p>
        </p:txBody>
      </p:sp>
      <p:graphicFrame>
        <p:nvGraphicFramePr>
          <p:cNvPr id="7" name="Table 6"/>
          <p:cNvGraphicFramePr>
            <a:graphicFrameLocks noGrp="1"/>
          </p:cNvGraphicFramePr>
          <p:nvPr/>
        </p:nvGraphicFramePr>
        <p:xfrm>
          <a:off x="6384925" y="2055495"/>
          <a:ext cx="4968875" cy="1096010"/>
        </p:xfrm>
        <a:graphic>
          <a:graphicData uri="http://schemas.openxmlformats.org/drawingml/2006/table">
            <a:tbl>
              <a:tblPr firstRow="1" bandRow="1">
                <a:tableStyleId>{0505E3EF-67EA-436B-97B2-0124C06EBD24}</a:tableStyleId>
              </a:tblPr>
              <a:tblGrid>
                <a:gridCol w="4968875">
                  <a:extLst>
                    <a:ext uri="{9D8B030D-6E8A-4147-A177-3AD203B41FA5}">
                      <a16:colId xmlns:a16="http://schemas.microsoft.com/office/drawing/2014/main" xmlns="" val="20000"/>
                    </a:ext>
                  </a:extLst>
                </a:gridCol>
              </a:tblGrid>
              <a:tr h="365760">
                <a:tc>
                  <a:txBody>
                    <a:bodyPr/>
                    <a:lstStyle/>
                    <a:p>
                      <a:pPr marL="0" marR="0" indent="0" algn="ctr" defTabSz="914400" rtl="0" eaLnBrk="1" fontAlgn="auto" latinLnBrk="0" hangingPunct="1">
                        <a:lnSpc>
                          <a:spcPct val="100000"/>
                        </a:lnSpc>
                        <a:spcBef>
                          <a:spcPts val="0"/>
                        </a:spcBef>
                        <a:spcAft>
                          <a:spcPts val="0"/>
                        </a:spcAft>
                        <a:buClrTx/>
                        <a:buSzTx/>
                        <a:buFontTx/>
                        <a:buNone/>
                        <a:defRPr/>
                      </a:pPr>
                      <a:r>
                        <a:rPr lang="en-US" sz="1800" b="1" u="sng" dirty="0">
                          <a:latin typeface="Arial" panose="020B0604020202020204" pitchFamily="34" charset="0"/>
                          <a:cs typeface="Arial" panose="020B0604020202020204" pitchFamily="34" charset="0"/>
                        </a:rPr>
                        <a:t>Example</a:t>
                      </a:r>
                    </a:p>
                  </a:txBody>
                  <a:tcPr/>
                </a:tc>
                <a:extLst>
                  <a:ext uri="{0D108BD9-81ED-4DB2-BD59-A6C34878D82A}">
                    <a16:rowId xmlns:a16="http://schemas.microsoft.com/office/drawing/2014/main" xmlns="" val="10000"/>
                  </a:ext>
                </a:extLst>
              </a:tr>
              <a:tr h="730250">
                <a:tc>
                  <a:txBody>
                    <a:bodyPr/>
                    <a:lstStyle/>
                    <a:p>
                      <a:pPr marL="285750" indent="-285750">
                        <a:buFont typeface="Arial" panose="020B0604020202020204" pitchFamily="34" charset="0"/>
                        <a:buChar char="•"/>
                      </a:pPr>
                      <a:r>
                        <a:rPr lang="en-US" sz="1800" b="1" dirty="0">
                          <a:solidFill>
                            <a:schemeClr val="tx1"/>
                          </a:solidFill>
                          <a:latin typeface="Arial" panose="020B0604020202020204" pitchFamily="34" charset="0"/>
                          <a:cs typeface="Arial" panose="020B0604020202020204" pitchFamily="34" charset="0"/>
                          <a:sym typeface="+mn-ea"/>
                        </a:rPr>
                        <a:t>A three-month weight loss program increases self-esteem in adolescent girls</a:t>
                      </a:r>
                      <a:endParaRPr lang="en-US" sz="1800" i="1" strike="noStrike" dirty="0">
                        <a:latin typeface="Arial" panose="020B0604020202020204" pitchFamily="34" charset="0"/>
                        <a:cs typeface="Arial" panose="020B0604020202020204" pitchFamily="34" charset="0"/>
                      </a:endParaRPr>
                    </a:p>
                  </a:txBody>
                  <a:tcPr>
                    <a:solidFill>
                      <a:schemeClr val="bg1"/>
                    </a:solidFill>
                  </a:tcPr>
                </a:tc>
                <a:extLst>
                  <a:ext uri="{0D108BD9-81ED-4DB2-BD59-A6C34878D82A}">
                    <a16:rowId xmlns:a16="http://schemas.microsoft.com/office/drawing/2014/main" xmlns="" val="10001"/>
                  </a:ext>
                </a:extLst>
              </a:tr>
            </a:tbl>
          </a:graphicData>
        </a:graphic>
      </p:graphicFrame>
      <p:graphicFrame>
        <p:nvGraphicFramePr>
          <p:cNvPr id="9" name="Table 6"/>
          <p:cNvGraphicFramePr>
            <a:graphicFrameLocks noGrp="1"/>
          </p:cNvGraphicFramePr>
          <p:nvPr/>
        </p:nvGraphicFramePr>
        <p:xfrm>
          <a:off x="6384925" y="3580130"/>
          <a:ext cx="4968875" cy="1096010"/>
        </p:xfrm>
        <a:graphic>
          <a:graphicData uri="http://schemas.openxmlformats.org/drawingml/2006/table">
            <a:tbl>
              <a:tblPr firstRow="1" bandRow="1">
                <a:tableStyleId>{0505E3EF-67EA-436B-97B2-0124C06EBD24}</a:tableStyleId>
              </a:tblPr>
              <a:tblGrid>
                <a:gridCol w="4968875">
                  <a:extLst>
                    <a:ext uri="{9D8B030D-6E8A-4147-A177-3AD203B41FA5}">
                      <a16:colId xmlns:a16="http://schemas.microsoft.com/office/drawing/2014/main" xmlns="" val="20000"/>
                    </a:ext>
                  </a:extLst>
                </a:gridCol>
              </a:tblGrid>
              <a:tr h="365760">
                <a:tc>
                  <a:txBody>
                    <a:bodyPr/>
                    <a:lstStyle/>
                    <a:p>
                      <a:pPr marL="0" marR="0" indent="0" algn="ctr" defTabSz="914400" rtl="0" eaLnBrk="1" fontAlgn="auto" latinLnBrk="0" hangingPunct="1">
                        <a:lnSpc>
                          <a:spcPct val="100000"/>
                        </a:lnSpc>
                        <a:spcBef>
                          <a:spcPts val="0"/>
                        </a:spcBef>
                        <a:spcAft>
                          <a:spcPts val="0"/>
                        </a:spcAft>
                        <a:buClrTx/>
                        <a:buSzTx/>
                        <a:buFontTx/>
                        <a:buNone/>
                        <a:defRPr/>
                      </a:pPr>
                      <a:r>
                        <a:rPr lang="en-US" sz="1800" b="1" u="sng" dirty="0">
                          <a:latin typeface="Arial" panose="020B0604020202020204" pitchFamily="34" charset="0"/>
                          <a:cs typeface="Arial" panose="020B0604020202020204" pitchFamily="34" charset="0"/>
                        </a:rPr>
                        <a:t>Example</a:t>
                      </a:r>
                    </a:p>
                  </a:txBody>
                  <a:tcPr/>
                </a:tc>
                <a:extLst>
                  <a:ext uri="{0D108BD9-81ED-4DB2-BD59-A6C34878D82A}">
                    <a16:rowId xmlns:a16="http://schemas.microsoft.com/office/drawing/2014/main" xmlns="" val="10000"/>
                  </a:ext>
                </a:extLst>
              </a:tr>
              <a:tr h="730250">
                <a:tc>
                  <a:txBody>
                    <a:bodyPr/>
                    <a:lstStyle/>
                    <a:p>
                      <a:pPr marL="285750" indent="-285750">
                        <a:buFont typeface="Arial" panose="020B0604020202020204" pitchFamily="34" charset="0"/>
                        <a:buChar char="•"/>
                      </a:pPr>
                      <a:r>
                        <a:rPr lang="en-US" sz="1800" b="1" dirty="0">
                          <a:solidFill>
                            <a:schemeClr val="tx1"/>
                          </a:solidFill>
                          <a:latin typeface="Arial" panose="020B0604020202020204" pitchFamily="34" charset="0"/>
                          <a:cs typeface="Arial" panose="020B0604020202020204" pitchFamily="34" charset="0"/>
                          <a:sym typeface="+mn-ea"/>
                        </a:rPr>
                        <a:t>The effects of family support on patients with dementia</a:t>
                      </a:r>
                      <a:endParaRPr lang="en-US" sz="1800" i="1" strike="noStrike" dirty="0">
                        <a:latin typeface="Arial" panose="020B0604020202020204" pitchFamily="34" charset="0"/>
                        <a:cs typeface="Arial" panose="020B0604020202020204" pitchFamily="34" charset="0"/>
                      </a:endParaRPr>
                    </a:p>
                  </a:txBody>
                  <a:tcPr>
                    <a:solidFill>
                      <a:schemeClr val="bg1"/>
                    </a:solidFill>
                  </a:tcPr>
                </a:tc>
                <a:extLst>
                  <a:ext uri="{0D108BD9-81ED-4DB2-BD59-A6C34878D82A}">
                    <a16:rowId xmlns:a16="http://schemas.microsoft.com/office/drawing/2014/main" xmlns="" val="10001"/>
                  </a:ext>
                </a:extLst>
              </a:tr>
            </a:tbl>
          </a:graphicData>
        </a:graphic>
      </p:graphicFrame>
      <p:graphicFrame>
        <p:nvGraphicFramePr>
          <p:cNvPr id="10" name="Table 6"/>
          <p:cNvGraphicFramePr>
            <a:graphicFrameLocks noGrp="1"/>
          </p:cNvGraphicFramePr>
          <p:nvPr/>
        </p:nvGraphicFramePr>
        <p:xfrm>
          <a:off x="6384925" y="5104765"/>
          <a:ext cx="4968875" cy="1280160"/>
        </p:xfrm>
        <a:graphic>
          <a:graphicData uri="http://schemas.openxmlformats.org/drawingml/2006/table">
            <a:tbl>
              <a:tblPr firstRow="1" bandRow="1">
                <a:tableStyleId>{0505E3EF-67EA-436B-97B2-0124C06EBD24}</a:tableStyleId>
              </a:tblPr>
              <a:tblGrid>
                <a:gridCol w="4968875">
                  <a:extLst>
                    <a:ext uri="{9D8B030D-6E8A-4147-A177-3AD203B41FA5}">
                      <a16:colId xmlns:a16="http://schemas.microsoft.com/office/drawing/2014/main" xmlns="" val="20000"/>
                    </a:ext>
                  </a:extLst>
                </a:gridCol>
              </a:tblGrid>
              <a:tr h="365760">
                <a:tc>
                  <a:txBody>
                    <a:bodyPr/>
                    <a:lstStyle/>
                    <a:p>
                      <a:pPr marL="0" marR="0" indent="0" algn="ctr" defTabSz="914400" rtl="0" eaLnBrk="1" fontAlgn="auto" latinLnBrk="0" hangingPunct="1">
                        <a:lnSpc>
                          <a:spcPct val="100000"/>
                        </a:lnSpc>
                        <a:spcBef>
                          <a:spcPts val="0"/>
                        </a:spcBef>
                        <a:spcAft>
                          <a:spcPts val="0"/>
                        </a:spcAft>
                        <a:buClrTx/>
                        <a:buSzTx/>
                        <a:buFontTx/>
                        <a:buNone/>
                        <a:defRPr/>
                      </a:pPr>
                      <a:r>
                        <a:rPr lang="en-US" sz="1800" b="1" u="sng" dirty="0">
                          <a:latin typeface="Arial" panose="020B0604020202020204" pitchFamily="34" charset="0"/>
                          <a:cs typeface="Arial" panose="020B0604020202020204" pitchFamily="34" charset="0"/>
                        </a:rPr>
                        <a:t>Example</a:t>
                      </a:r>
                    </a:p>
                  </a:txBody>
                  <a:tcPr/>
                </a:tc>
                <a:extLst>
                  <a:ext uri="{0D108BD9-81ED-4DB2-BD59-A6C34878D82A}">
                    <a16:rowId xmlns:a16="http://schemas.microsoft.com/office/drawing/2014/main" xmlns="" val="10000"/>
                  </a:ext>
                </a:extLst>
              </a:tr>
              <a:tr h="730250">
                <a:tc>
                  <a:txBody>
                    <a:bodyPr/>
                    <a:lstStyle/>
                    <a:p>
                      <a:pPr marL="285750" indent="-285750" algn="l">
                        <a:buFont typeface="Arial" panose="020B0604020202020204" pitchFamily="34" charset="0"/>
                        <a:buChar char="•"/>
                      </a:pPr>
                      <a:r>
                        <a:rPr lang="en-US" sz="1800" b="1" dirty="0">
                          <a:solidFill>
                            <a:schemeClr val="tx1"/>
                          </a:solidFill>
                          <a:latin typeface="Arial" panose="020B0604020202020204" pitchFamily="34" charset="0"/>
                          <a:cs typeface="Arial" panose="020B0604020202020204" pitchFamily="34" charset="0"/>
                          <a:sym typeface="+mn-ea"/>
                        </a:rPr>
                        <a:t>Does cognitive training improve performance on pattern recognition tasks?</a:t>
                      </a:r>
                      <a:endParaRPr lang="en-US" sz="1800" i="1" strike="noStrike" dirty="0">
                        <a:latin typeface="Arial" panose="020B0604020202020204" pitchFamily="34" charset="0"/>
                        <a:cs typeface="Arial" panose="020B0604020202020204" pitchFamily="34" charset="0"/>
                      </a:endParaRPr>
                    </a:p>
                  </a:txBody>
                  <a:tcPr>
                    <a:solidFill>
                      <a:schemeClr val="bg1"/>
                    </a:solidFill>
                  </a:tcPr>
                </a:tc>
                <a:extLst>
                  <a:ext uri="{0D108BD9-81ED-4DB2-BD59-A6C34878D82A}">
                    <a16:rowId xmlns:a16="http://schemas.microsoft.com/office/drawing/2014/main" xmlns="" val="10001"/>
                  </a:ext>
                </a:extLst>
              </a:tr>
            </a:tbl>
          </a:graphicData>
        </a:graphic>
      </p:graphicFrame>
    </p:spTree>
    <p:extLst>
      <p:ext uri="{BB962C8B-B14F-4D97-AF65-F5344CB8AC3E}">
        <p14:creationId xmlns:p14="http://schemas.microsoft.com/office/powerpoint/2010/main" val="3970931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sz="quarter" idx="12"/>
          </p:nvPr>
        </p:nvSpPr>
        <p:spPr/>
        <p:txBody>
          <a:bodyPr/>
          <a:lstStyle/>
          <a:p>
            <a:fld id="{DD6748E4-09F0-45B6-95F0-584B79D49D87}" type="slidenum">
              <a:rPr lang="en-US" smtClean="0">
                <a:latin typeface="Arial" panose="020B0604020202020204" pitchFamily="34" charset="0"/>
                <a:cs typeface="Arial" panose="020B0604020202020204" pitchFamily="34" charset="0"/>
              </a:rPr>
              <a:t>10</a:t>
            </a:fld>
            <a:endParaRPr lang="en-US">
              <a:latin typeface="Arial" panose="020B0604020202020204" pitchFamily="34" charset="0"/>
              <a:cs typeface="Arial" panose="020B0604020202020204" pitchFamily="34" charset="0"/>
            </a:endParaRPr>
          </a:p>
        </p:txBody>
      </p:sp>
      <p:sp>
        <p:nvSpPr>
          <p:cNvPr id="6" name="Title 1"/>
          <p:cNvSpPr txBox="1"/>
          <p:nvPr/>
        </p:nvSpPr>
        <p:spPr>
          <a:xfrm>
            <a:off x="465491" y="678868"/>
            <a:ext cx="10515600" cy="442595"/>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2800" kern="1200">
                <a:solidFill>
                  <a:schemeClr val="tx1"/>
                </a:solidFill>
                <a:latin typeface="+mj-lt"/>
                <a:ea typeface="+mj-ea"/>
                <a:cs typeface="+mj-cs"/>
              </a:defRPr>
            </a:lvl1pPr>
          </a:lstStyle>
          <a:p>
            <a:r>
              <a:rPr lang="en-US" altLang="zh-CN" b="1" u="sng" dirty="0">
                <a:latin typeface="Arial" panose="020B0604020202020204" pitchFamily="34" charset="0"/>
                <a:cs typeface="Arial" panose="020B0604020202020204" pitchFamily="34" charset="0"/>
                <a:sym typeface="+mn-ea"/>
              </a:rPr>
              <a:t>How To Formulate Your Title?</a:t>
            </a:r>
            <a:endParaRPr lang="zh-CN" altLang="en-US" b="1" u="sng" dirty="0">
              <a:latin typeface="Arial" panose="020B0604020202020204" pitchFamily="34" charset="0"/>
              <a:cs typeface="Arial" panose="020B0604020202020204" pitchFamily="34" charset="0"/>
            </a:endParaRPr>
          </a:p>
        </p:txBody>
      </p:sp>
      <p:sp>
        <p:nvSpPr>
          <p:cNvPr id="7" name="직사각형 6"/>
          <p:cNvSpPr/>
          <p:nvPr/>
        </p:nvSpPr>
        <p:spPr>
          <a:xfrm>
            <a:off x="465491" y="1205401"/>
            <a:ext cx="11189232" cy="4755148"/>
          </a:xfrm>
          <a:prstGeom prst="rect">
            <a:avLst/>
          </a:prstGeom>
        </p:spPr>
        <p:txBody>
          <a:bodyPr wrap="square">
            <a:spAutoFit/>
          </a:bodyPr>
          <a:lstStyle/>
          <a:p>
            <a:pPr marL="457200" indent="-457200">
              <a:lnSpc>
                <a:spcPct val="150000"/>
              </a:lnSpc>
              <a:buFont typeface="+mj-lt"/>
              <a:buAutoNum type="arabicPeriod"/>
            </a:pPr>
            <a:r>
              <a:rPr lang="en-US" altLang="ko-KR" sz="2000" b="1" dirty="0">
                <a:latin typeface="Arial" panose="020B0604020202020204" pitchFamily="34" charset="0"/>
                <a:cs typeface="Arial" panose="020B0604020202020204" pitchFamily="34" charset="0"/>
              </a:rPr>
              <a:t>Follow the guidelines of the Publication Manual of the APA </a:t>
            </a:r>
            <a:r>
              <a:rPr lang="en-US" altLang="ko-KR" sz="1600" b="1" dirty="0">
                <a:latin typeface="Arial" panose="020B0604020202020204" pitchFamily="34" charset="0"/>
                <a:cs typeface="Arial" panose="020B0604020202020204" pitchFamily="34" charset="0"/>
              </a:rPr>
              <a:t/>
            </a:r>
            <a:br>
              <a:rPr lang="en-US" altLang="ko-KR" sz="1600" b="1" dirty="0">
                <a:latin typeface="Arial" panose="020B0604020202020204" pitchFamily="34" charset="0"/>
                <a:cs typeface="Arial" panose="020B0604020202020204" pitchFamily="34" charset="0"/>
              </a:rPr>
            </a:br>
            <a:endParaRPr lang="en-US" altLang="ko-KR" sz="1600" b="1" dirty="0">
              <a:latin typeface="Arial" panose="020B0604020202020204" pitchFamily="34" charset="0"/>
              <a:cs typeface="Arial" panose="020B0604020202020204" pitchFamily="34" charset="0"/>
            </a:endParaRPr>
          </a:p>
          <a:p>
            <a:pPr marL="457200" indent="-457200">
              <a:lnSpc>
                <a:spcPct val="150000"/>
              </a:lnSpc>
              <a:buFont typeface="+mj-lt"/>
              <a:buAutoNum type="arabicPeriod"/>
            </a:pPr>
            <a:r>
              <a:rPr lang="en-US" altLang="ko-KR" sz="2000" b="1" dirty="0" smtClean="0">
                <a:latin typeface="Arial" panose="020B0604020202020204" pitchFamily="34" charset="0"/>
                <a:cs typeface="Arial" panose="020B0604020202020204" pitchFamily="34" charset="0"/>
              </a:rPr>
              <a:t>Avoid </a:t>
            </a:r>
            <a:r>
              <a:rPr lang="en-US" altLang="ko-KR" sz="2000" b="1" dirty="0">
                <a:latin typeface="Arial" panose="020B0604020202020204" pitchFamily="34" charset="0"/>
                <a:cs typeface="Arial" panose="020B0604020202020204" pitchFamily="34" charset="0"/>
              </a:rPr>
              <a:t>titles that are too long. (no more than 12 words)</a:t>
            </a:r>
            <a:r>
              <a:rPr lang="en-US" altLang="ko-KR" b="1" dirty="0">
                <a:latin typeface="Arial" panose="020B0604020202020204" pitchFamily="34" charset="0"/>
                <a:cs typeface="Arial" panose="020B0604020202020204" pitchFamily="34" charset="0"/>
              </a:rPr>
              <a:t/>
            </a:r>
            <a:br>
              <a:rPr lang="en-US" altLang="ko-KR" b="1" dirty="0">
                <a:latin typeface="Arial" panose="020B0604020202020204" pitchFamily="34" charset="0"/>
                <a:cs typeface="Arial" panose="020B0604020202020204" pitchFamily="34" charset="0"/>
              </a:rPr>
            </a:br>
            <a:endParaRPr lang="en-US" altLang="ko-KR" b="1" dirty="0">
              <a:latin typeface="Arial" panose="020B0604020202020204" pitchFamily="34" charset="0"/>
              <a:cs typeface="Arial" panose="020B0604020202020204" pitchFamily="34" charset="0"/>
            </a:endParaRPr>
          </a:p>
          <a:p>
            <a:pPr marL="457200" indent="-457200">
              <a:lnSpc>
                <a:spcPct val="150000"/>
              </a:lnSpc>
              <a:buFont typeface="+mj-lt"/>
              <a:buAutoNum type="arabicPeriod"/>
            </a:pPr>
            <a:r>
              <a:rPr lang="en-US" altLang="ko-KR" sz="2000" b="1" dirty="0" smtClean="0">
                <a:latin typeface="Arial" panose="020B0604020202020204" pitchFamily="34" charset="0"/>
                <a:cs typeface="Arial" panose="020B0604020202020204" pitchFamily="34" charset="0"/>
              </a:rPr>
              <a:t>Use </a:t>
            </a:r>
            <a:r>
              <a:rPr lang="en-US" altLang="ko-KR" sz="2000" b="1" dirty="0">
                <a:latin typeface="Arial" panose="020B0604020202020204" pitchFamily="34" charset="0"/>
                <a:cs typeface="Arial" panose="020B0604020202020204" pitchFamily="34" charset="0"/>
              </a:rPr>
              <a:t>a colon to add additional information to the title such as the methodology</a:t>
            </a:r>
          </a:p>
          <a:p>
            <a:pPr>
              <a:lnSpc>
                <a:spcPct val="150000"/>
              </a:lnSpc>
            </a:pPr>
            <a:r>
              <a:rPr lang="en-US" altLang="ko-KR" sz="1600" dirty="0">
                <a:latin typeface="Arial" panose="020B0604020202020204" pitchFamily="34" charset="0"/>
                <a:cs typeface="Arial" panose="020B0604020202020204" pitchFamily="34" charset="0"/>
              </a:rPr>
              <a:t>        (e.g., ‘Brain activation during perception of face-like stimuli</a:t>
            </a:r>
            <a:r>
              <a:rPr lang="en-US" altLang="ko-KR" sz="1600" dirty="0">
                <a:solidFill>
                  <a:srgbClr val="FF0000"/>
                </a:solidFill>
                <a:latin typeface="Arial" panose="020B0604020202020204" pitchFamily="34" charset="0"/>
                <a:cs typeface="Arial" panose="020B0604020202020204" pitchFamily="34" charset="0"/>
              </a:rPr>
              <a:t>:</a:t>
            </a:r>
            <a:r>
              <a:rPr lang="en-US" altLang="ko-KR" sz="1600" dirty="0">
                <a:latin typeface="Arial" panose="020B0604020202020204" pitchFamily="34" charset="0"/>
                <a:cs typeface="Arial" panose="020B0604020202020204" pitchFamily="34" charset="0"/>
              </a:rPr>
              <a:t> A fMRI study</a:t>
            </a:r>
            <a:r>
              <a:rPr lang="en-US" altLang="ko-KR" sz="1600" dirty="0" smtClean="0">
                <a:latin typeface="Arial" panose="020B0604020202020204" pitchFamily="34" charset="0"/>
                <a:cs typeface="Arial" panose="020B0604020202020204" pitchFamily="34" charset="0"/>
              </a:rPr>
              <a:t>’)</a:t>
            </a:r>
          </a:p>
          <a:p>
            <a:pPr>
              <a:lnSpc>
                <a:spcPct val="150000"/>
              </a:lnSpc>
            </a:pPr>
            <a:r>
              <a:rPr lang="en-US" altLang="ko-KR" sz="2000" b="1" dirty="0" smtClean="0">
                <a:latin typeface="Arial" panose="020B0604020202020204" pitchFamily="34" charset="0"/>
                <a:cs typeface="Arial" panose="020B0604020202020204" pitchFamily="34" charset="0"/>
              </a:rPr>
              <a:t>4</a:t>
            </a:r>
            <a:r>
              <a:rPr lang="en-US" altLang="ko-KR" sz="2000" b="1" dirty="0">
                <a:latin typeface="Arial" panose="020B0604020202020204" pitchFamily="34" charset="0"/>
                <a:cs typeface="Arial" panose="020B0604020202020204" pitchFamily="34" charset="0"/>
              </a:rPr>
              <a:t>. Do not use acronyms in the title without spelling them out.</a:t>
            </a:r>
          </a:p>
          <a:p>
            <a:pPr>
              <a:lnSpc>
                <a:spcPct val="150000"/>
              </a:lnSpc>
            </a:pPr>
            <a:endParaRPr lang="en-US" altLang="ko-KR" sz="2000" b="1" dirty="0">
              <a:latin typeface="Arial" panose="020B0604020202020204" pitchFamily="34" charset="0"/>
              <a:cs typeface="Arial" panose="020B0604020202020204" pitchFamily="34" charset="0"/>
            </a:endParaRPr>
          </a:p>
          <a:p>
            <a:pPr>
              <a:lnSpc>
                <a:spcPct val="150000"/>
              </a:lnSpc>
            </a:pPr>
            <a:r>
              <a:rPr lang="en-US" altLang="ko-KR" sz="2000" b="1" dirty="0" smtClean="0">
                <a:latin typeface="Arial" panose="020B0604020202020204" pitchFamily="34" charset="0"/>
                <a:cs typeface="Arial" panose="020B0604020202020204" pitchFamily="34" charset="0"/>
              </a:rPr>
              <a:t>5</a:t>
            </a:r>
            <a:r>
              <a:rPr lang="en-US" altLang="ko-KR" sz="2000" b="1" dirty="0">
                <a:latin typeface="Arial" panose="020B0604020202020204" pitchFamily="34" charset="0"/>
                <a:cs typeface="Arial" panose="020B0604020202020204" pitchFamily="34" charset="0"/>
              </a:rPr>
              <a:t>. Avoid abbreviations, slang, Irony, puns, and humor.</a:t>
            </a:r>
          </a:p>
          <a:p>
            <a:pPr>
              <a:lnSpc>
                <a:spcPct val="150000"/>
              </a:lnSpc>
            </a:pPr>
            <a:r>
              <a:rPr lang="en-US" altLang="ko-KR" sz="1600" b="1" dirty="0">
                <a:latin typeface="Arial" panose="020B0604020202020204" pitchFamily="34" charset="0"/>
                <a:cs typeface="Arial" panose="020B0604020202020204" pitchFamily="34" charset="0"/>
              </a:rPr>
              <a:t>   </a:t>
            </a:r>
            <a:r>
              <a:rPr lang="en-US" altLang="ko-KR" sz="1600" b="1" dirty="0" smtClean="0">
                <a:latin typeface="Arial" panose="020B0604020202020204" pitchFamily="34" charset="0"/>
                <a:cs typeface="Arial" panose="020B0604020202020204" pitchFamily="34" charset="0"/>
              </a:rPr>
              <a:t>    </a:t>
            </a:r>
            <a:r>
              <a:rPr lang="en-US" altLang="ko-KR" sz="1600" dirty="0" smtClean="0">
                <a:latin typeface="Arial" panose="020B0604020202020204" pitchFamily="34" charset="0"/>
                <a:cs typeface="Arial" panose="020B0604020202020204" pitchFamily="34" charset="0"/>
              </a:rPr>
              <a:t>&gt; </a:t>
            </a:r>
            <a:r>
              <a:rPr lang="en-US" altLang="ko-KR" sz="1600" dirty="0">
                <a:latin typeface="Arial" panose="020B0604020202020204" pitchFamily="34" charset="0"/>
                <a:cs typeface="Arial" panose="020B0604020202020204" pitchFamily="34" charset="0"/>
              </a:rPr>
              <a:t>Articles appear less often in the search results.</a:t>
            </a:r>
            <a:endParaRPr lang="ko-KR" altLang="en-US" sz="1600" dirty="0">
              <a:latin typeface="Arial" panose="020B0604020202020204" pitchFamily="34" charset="0"/>
              <a:cs typeface="Arial" panose="020B0604020202020204" pitchFamily="34" charset="0"/>
            </a:endParaRPr>
          </a:p>
          <a:p>
            <a:pPr>
              <a:lnSpc>
                <a:spcPct val="150000"/>
              </a:lnSpc>
            </a:pPr>
            <a:endParaRPr lang="en-US" altLang="ko-KR" sz="1600" dirty="0">
              <a:latin typeface="Arial" panose="020B0604020202020204" pitchFamily="34" charset="0"/>
              <a:cs typeface="Arial" panose="020B0604020202020204" pitchFamily="34" charset="0"/>
            </a:endParaRPr>
          </a:p>
        </p:txBody>
      </p:sp>
      <p:sp>
        <p:nvSpPr>
          <p:cNvPr id="8" name="직사각형 7"/>
          <p:cNvSpPr/>
          <p:nvPr/>
        </p:nvSpPr>
        <p:spPr>
          <a:xfrm>
            <a:off x="4370522" y="6544632"/>
            <a:ext cx="7454684" cy="261610"/>
          </a:xfrm>
          <a:prstGeom prst="rect">
            <a:avLst/>
          </a:prstGeom>
        </p:spPr>
        <p:txBody>
          <a:bodyPr wrap="square">
            <a:spAutoFit/>
          </a:bodyPr>
          <a:lstStyle/>
          <a:p>
            <a:pPr algn="r"/>
            <a:r>
              <a:rPr lang="en-US" altLang="ko-KR" sz="1100" dirty="0">
                <a:latin typeface="Arial" panose="020B0604020202020204" pitchFamily="34" charset="0"/>
                <a:cs typeface="Arial" panose="020B0604020202020204" pitchFamily="34" charset="0"/>
              </a:rPr>
              <a:t>Main source &gt; </a:t>
            </a:r>
            <a:r>
              <a:rPr lang="ko-KR" altLang="en-US" sz="1100" dirty="0">
                <a:latin typeface="Arial" panose="020B0604020202020204" pitchFamily="34" charset="0"/>
                <a:cs typeface="Arial" panose="020B0604020202020204" pitchFamily="34" charset="0"/>
              </a:rPr>
              <a:t>http://blog.efpsa.org/2012/09/01/how-to-write-a-good-title-for-journal-articles/</a:t>
            </a:r>
          </a:p>
        </p:txBody>
      </p:sp>
      <p:sp>
        <p:nvSpPr>
          <p:cNvPr id="2" name="직사각형 1"/>
          <p:cNvSpPr/>
          <p:nvPr/>
        </p:nvSpPr>
        <p:spPr>
          <a:xfrm>
            <a:off x="873070" y="1644608"/>
            <a:ext cx="6096000" cy="338554"/>
          </a:xfrm>
          <a:prstGeom prst="rect">
            <a:avLst/>
          </a:prstGeom>
        </p:spPr>
        <p:txBody>
          <a:bodyPr>
            <a:spAutoFit/>
          </a:bodyPr>
          <a:lstStyle/>
          <a:p>
            <a:r>
              <a:rPr lang="en-US" altLang="ko-KR" sz="1600" dirty="0">
                <a:latin typeface="Arial" panose="020B0604020202020204" pitchFamily="34" charset="0"/>
                <a:cs typeface="Arial" panose="020B0604020202020204" pitchFamily="34" charset="0"/>
              </a:rPr>
              <a:t>; </a:t>
            </a:r>
            <a:r>
              <a:rPr lang="ko-KR" altLang="en-US" sz="1600" dirty="0" err="1">
                <a:latin typeface="Arial" panose="020B0604020202020204" pitchFamily="34" charset="0"/>
                <a:cs typeface="Arial" panose="020B0604020202020204" pitchFamily="34" charset="0"/>
              </a:rPr>
              <a:t>simplicity</a:t>
            </a:r>
            <a:r>
              <a:rPr lang="ko-KR" altLang="en-US" sz="1600" dirty="0">
                <a:latin typeface="Arial" panose="020B0604020202020204" pitchFamily="34" charset="0"/>
                <a:cs typeface="Arial" panose="020B0604020202020204" pitchFamily="34" charset="0"/>
              </a:rPr>
              <a:t> </a:t>
            </a:r>
            <a:r>
              <a:rPr lang="en-US" altLang="ko-KR" sz="1600" dirty="0">
                <a:latin typeface="Arial" panose="020B0604020202020204" pitchFamily="34" charset="0"/>
                <a:cs typeface="Arial" panose="020B0604020202020204" pitchFamily="34" charset="0"/>
              </a:rPr>
              <a:t>/ </a:t>
            </a:r>
            <a:r>
              <a:rPr lang="ko-KR" altLang="en-US" sz="1600" dirty="0" err="1">
                <a:latin typeface="Arial" panose="020B0604020202020204" pitchFamily="34" charset="0"/>
                <a:cs typeface="Arial" panose="020B0604020202020204" pitchFamily="34" charset="0"/>
              </a:rPr>
              <a:t>the</a:t>
            </a:r>
            <a:r>
              <a:rPr lang="ko-KR" altLang="en-US" sz="1600" dirty="0">
                <a:latin typeface="Arial" panose="020B0604020202020204" pitchFamily="34" charset="0"/>
                <a:cs typeface="Arial" panose="020B0604020202020204" pitchFamily="34" charset="0"/>
              </a:rPr>
              <a:t> </a:t>
            </a:r>
            <a:r>
              <a:rPr lang="ko-KR" altLang="en-US" sz="1600" dirty="0" err="1">
                <a:latin typeface="Arial" panose="020B0604020202020204" pitchFamily="34" charset="0"/>
                <a:cs typeface="Arial" panose="020B0604020202020204" pitchFamily="34" charset="0"/>
              </a:rPr>
              <a:t>use</a:t>
            </a:r>
            <a:r>
              <a:rPr lang="ko-KR" altLang="en-US" sz="1600" dirty="0">
                <a:latin typeface="Arial" panose="020B0604020202020204" pitchFamily="34" charset="0"/>
                <a:cs typeface="Arial" panose="020B0604020202020204" pitchFamily="34" charset="0"/>
              </a:rPr>
              <a:t> of </a:t>
            </a:r>
            <a:r>
              <a:rPr lang="ko-KR" altLang="en-US" sz="1600" dirty="0" err="1">
                <a:latin typeface="Arial" panose="020B0604020202020204" pitchFamily="34" charset="0"/>
                <a:cs typeface="Arial" panose="020B0604020202020204" pitchFamily="34" charset="0"/>
              </a:rPr>
              <a:t>concise</a:t>
            </a:r>
            <a:r>
              <a:rPr lang="ko-KR" altLang="en-US" sz="1600" dirty="0">
                <a:latin typeface="Arial" panose="020B0604020202020204" pitchFamily="34" charset="0"/>
                <a:cs typeface="Arial" panose="020B0604020202020204" pitchFamily="34" charset="0"/>
              </a:rPr>
              <a:t> </a:t>
            </a:r>
            <a:r>
              <a:rPr lang="ko-KR" altLang="en-US" sz="1600" dirty="0" err="1">
                <a:latin typeface="Arial" panose="020B0604020202020204" pitchFamily="34" charset="0"/>
                <a:cs typeface="Arial" panose="020B0604020202020204" pitchFamily="34" charset="0"/>
              </a:rPr>
              <a:t>statements</a:t>
            </a:r>
            <a:endParaRPr lang="ko-KR" altLang="en-US" sz="1600" dirty="0">
              <a:latin typeface="Arial" panose="020B0604020202020204" pitchFamily="34" charset="0"/>
              <a:cs typeface="Arial" panose="020B0604020202020204" pitchFamily="34" charset="0"/>
            </a:endParaRPr>
          </a:p>
        </p:txBody>
      </p:sp>
      <p:sp>
        <p:nvSpPr>
          <p:cNvPr id="3" name="직사각형 2"/>
          <p:cNvSpPr/>
          <p:nvPr/>
        </p:nvSpPr>
        <p:spPr>
          <a:xfrm>
            <a:off x="873070" y="2497554"/>
            <a:ext cx="4635564" cy="338554"/>
          </a:xfrm>
          <a:prstGeom prst="rect">
            <a:avLst/>
          </a:prstGeom>
        </p:spPr>
        <p:txBody>
          <a:bodyPr wrap="none">
            <a:spAutoFit/>
          </a:bodyPr>
          <a:lstStyle/>
          <a:p>
            <a:r>
              <a:rPr lang="en-US" altLang="ko-KR" sz="1600" dirty="0">
                <a:latin typeface="Arial" panose="020B0604020202020204" pitchFamily="34" charset="0"/>
                <a:cs typeface="Arial" panose="020B0604020202020204" pitchFamily="34" charset="0"/>
              </a:rPr>
              <a:t>; </a:t>
            </a:r>
            <a:r>
              <a:rPr lang="ko-KR" altLang="en-US" sz="1600" dirty="0" err="1">
                <a:latin typeface="Arial" panose="020B0604020202020204" pitchFamily="34" charset="0"/>
                <a:cs typeface="Arial" panose="020B0604020202020204" pitchFamily="34" charset="0"/>
              </a:rPr>
              <a:t>Longer</a:t>
            </a:r>
            <a:r>
              <a:rPr lang="ko-KR" altLang="en-US" sz="1600" dirty="0">
                <a:latin typeface="Arial" panose="020B0604020202020204" pitchFamily="34" charset="0"/>
                <a:cs typeface="Arial" panose="020B0604020202020204" pitchFamily="34" charset="0"/>
              </a:rPr>
              <a:t> </a:t>
            </a:r>
            <a:r>
              <a:rPr lang="ko-KR" altLang="en-US" sz="1600" dirty="0" err="1">
                <a:latin typeface="Arial" panose="020B0604020202020204" pitchFamily="34" charset="0"/>
                <a:cs typeface="Arial" panose="020B0604020202020204" pitchFamily="34" charset="0"/>
              </a:rPr>
              <a:t>titles</a:t>
            </a:r>
            <a:r>
              <a:rPr lang="ko-KR" altLang="en-US" sz="1600" dirty="0">
                <a:latin typeface="Arial" panose="020B0604020202020204" pitchFamily="34" charset="0"/>
                <a:cs typeface="Arial" panose="020B0604020202020204" pitchFamily="34" charset="0"/>
              </a:rPr>
              <a:t> </a:t>
            </a:r>
            <a:r>
              <a:rPr lang="ko-KR" altLang="en-US" sz="1600" dirty="0" err="1">
                <a:latin typeface="Arial" panose="020B0604020202020204" pitchFamily="34" charset="0"/>
                <a:cs typeface="Arial" panose="020B0604020202020204" pitchFamily="34" charset="0"/>
              </a:rPr>
              <a:t>can</a:t>
            </a:r>
            <a:r>
              <a:rPr lang="ko-KR" altLang="en-US" sz="1600" dirty="0">
                <a:latin typeface="Arial" panose="020B0604020202020204" pitchFamily="34" charset="0"/>
                <a:cs typeface="Arial" panose="020B0604020202020204" pitchFamily="34" charset="0"/>
              </a:rPr>
              <a:t> </a:t>
            </a:r>
            <a:r>
              <a:rPr lang="ko-KR" altLang="en-US" sz="1600" dirty="0" err="1">
                <a:latin typeface="Arial" panose="020B0604020202020204" pitchFamily="34" charset="0"/>
                <a:cs typeface="Arial" panose="020B0604020202020204" pitchFamily="34" charset="0"/>
              </a:rPr>
              <a:t>be</a:t>
            </a:r>
            <a:r>
              <a:rPr lang="ko-KR" altLang="en-US" sz="1600" dirty="0">
                <a:latin typeface="Arial" panose="020B0604020202020204" pitchFamily="34" charset="0"/>
                <a:cs typeface="Arial" panose="020B0604020202020204" pitchFamily="34" charset="0"/>
              </a:rPr>
              <a:t> </a:t>
            </a:r>
            <a:r>
              <a:rPr lang="ko-KR" altLang="en-US" sz="1600" dirty="0" err="1">
                <a:latin typeface="Arial" panose="020B0604020202020204" pitchFamily="34" charset="0"/>
                <a:cs typeface="Arial" panose="020B0604020202020204" pitchFamily="34" charset="0"/>
              </a:rPr>
              <a:t>more</a:t>
            </a:r>
            <a:r>
              <a:rPr lang="ko-KR" altLang="en-US" sz="1600" dirty="0">
                <a:latin typeface="Arial" panose="020B0604020202020204" pitchFamily="34" charset="0"/>
                <a:cs typeface="Arial" panose="020B0604020202020204" pitchFamily="34" charset="0"/>
              </a:rPr>
              <a:t> </a:t>
            </a:r>
            <a:r>
              <a:rPr lang="ko-KR" altLang="en-US" sz="1600" dirty="0" err="1">
                <a:latin typeface="Arial" panose="020B0604020202020204" pitchFamily="34" charset="0"/>
                <a:cs typeface="Arial" panose="020B0604020202020204" pitchFamily="34" charset="0"/>
              </a:rPr>
              <a:t>difficult</a:t>
            </a:r>
            <a:r>
              <a:rPr lang="ko-KR" altLang="en-US" sz="1600" dirty="0">
                <a:latin typeface="Arial" panose="020B0604020202020204" pitchFamily="34" charset="0"/>
                <a:cs typeface="Arial" panose="020B0604020202020204" pitchFamily="34" charset="0"/>
              </a:rPr>
              <a:t> </a:t>
            </a:r>
            <a:r>
              <a:rPr lang="ko-KR" altLang="en-US" sz="1600" dirty="0" err="1">
                <a:latin typeface="Arial" panose="020B0604020202020204" pitchFamily="34" charset="0"/>
                <a:cs typeface="Arial" panose="020B0604020202020204" pitchFamily="34" charset="0"/>
              </a:rPr>
              <a:t>to</a:t>
            </a:r>
            <a:r>
              <a:rPr lang="ko-KR" altLang="en-US" sz="1600" dirty="0">
                <a:latin typeface="Arial" panose="020B0604020202020204" pitchFamily="34" charset="0"/>
                <a:cs typeface="Arial" panose="020B0604020202020204" pitchFamily="34" charset="0"/>
              </a:rPr>
              <a:t> </a:t>
            </a:r>
            <a:r>
              <a:rPr lang="ko-KR" altLang="en-US" sz="1600" dirty="0" err="1">
                <a:latin typeface="Arial" panose="020B0604020202020204" pitchFamily="34" charset="0"/>
                <a:cs typeface="Arial" panose="020B0604020202020204" pitchFamily="34" charset="0"/>
              </a:rPr>
              <a:t>remember</a:t>
            </a:r>
            <a:r>
              <a:rPr lang="en-US" altLang="ko-KR" sz="1600" dirty="0">
                <a:latin typeface="Arial" panose="020B0604020202020204" pitchFamily="34" charset="0"/>
                <a:cs typeface="Arial" panose="020B0604020202020204" pitchFamily="34" charset="0"/>
              </a:rPr>
              <a:t>.</a:t>
            </a:r>
            <a:r>
              <a:rPr lang="ko-KR" altLang="en-US" sz="1600" dirty="0">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35847052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Title 1"/>
          <p:cNvSpPr>
            <a:spLocks noGrp="1"/>
          </p:cNvSpPr>
          <p:nvPr>
            <p:ph type="title"/>
          </p:nvPr>
        </p:nvSpPr>
        <p:spPr>
          <a:xfrm>
            <a:off x="512736" y="706088"/>
            <a:ext cx="10515600" cy="442595"/>
          </a:xfrm>
        </p:spPr>
        <p:txBody>
          <a:bodyPr>
            <a:noAutofit/>
          </a:bodyPr>
          <a:lstStyle/>
          <a:p>
            <a:r>
              <a:rPr lang="en-US" altLang="zh-CN" b="1" u="sng" dirty="0">
                <a:latin typeface="Arial" panose="020B0604020202020204" pitchFamily="34" charset="0"/>
                <a:cs typeface="Arial" panose="020B0604020202020204" pitchFamily="34" charset="0"/>
              </a:rPr>
              <a:t>Write A Few Variants</a:t>
            </a:r>
            <a:endParaRPr lang="zh-CN" altLang="en-US" b="1" u="sng" dirty="0">
              <a:latin typeface="Arial" panose="020B0604020202020204" pitchFamily="34" charset="0"/>
              <a:cs typeface="Arial" panose="020B0604020202020204" pitchFamily="34" charset="0"/>
            </a:endParaRPr>
          </a:p>
        </p:txBody>
      </p:sp>
      <p:sp>
        <p:nvSpPr>
          <p:cNvPr id="7" name="灯片编号占位符 6"/>
          <p:cNvSpPr>
            <a:spLocks noGrp="1"/>
          </p:cNvSpPr>
          <p:nvPr>
            <p:ph type="sldNum" sz="quarter" idx="12"/>
          </p:nvPr>
        </p:nvSpPr>
        <p:spPr/>
        <p:txBody>
          <a:bodyPr/>
          <a:lstStyle/>
          <a:p>
            <a:fld id="{DD6748E4-09F0-45B6-95F0-584B79D49D87}" type="slidenum">
              <a:rPr lang="en-US" smtClean="0"/>
              <a:t>11</a:t>
            </a:fld>
            <a:endParaRPr lang="en-US"/>
          </a:p>
        </p:txBody>
      </p:sp>
      <p:sp>
        <p:nvSpPr>
          <p:cNvPr id="20" name="직사각형 19"/>
          <p:cNvSpPr/>
          <p:nvPr/>
        </p:nvSpPr>
        <p:spPr>
          <a:xfrm>
            <a:off x="731816" y="1750711"/>
            <a:ext cx="10088584" cy="1743491"/>
          </a:xfrm>
          <a:prstGeom prst="rect">
            <a:avLst/>
          </a:prstGeom>
        </p:spPr>
        <p:txBody>
          <a:bodyPr wrap="square">
            <a:spAutoFit/>
          </a:bodyPr>
          <a:lstStyle/>
          <a:p>
            <a:pPr marL="342900" indent="-342900">
              <a:lnSpc>
                <a:spcPct val="150000"/>
              </a:lnSpc>
              <a:buFont typeface="Wingdings" panose="05000000000000000000" pitchFamily="2" charset="2"/>
              <a:buChar char="§"/>
            </a:pPr>
            <a:r>
              <a:rPr lang="en-US" altLang="ko-KR" b="1" dirty="0">
                <a:latin typeface="Arial" panose="020B0604020202020204" pitchFamily="34" charset="0"/>
                <a:cs typeface="Arial" panose="020B0604020202020204" pitchFamily="34" charset="0"/>
              </a:rPr>
              <a:t>Take the time to write a few possible titles and use different types or alternative formulations</a:t>
            </a:r>
          </a:p>
          <a:p>
            <a:pPr lvl="1">
              <a:lnSpc>
                <a:spcPct val="150000"/>
              </a:lnSpc>
            </a:pPr>
            <a:endParaRPr lang="en-US" altLang="ko-KR" dirty="0">
              <a:latin typeface="Arial" panose="020B0604020202020204" pitchFamily="34" charset="0"/>
              <a:cs typeface="Arial" panose="020B0604020202020204" pitchFamily="34" charset="0"/>
            </a:endParaRPr>
          </a:p>
          <a:p>
            <a:pPr lvl="1">
              <a:lnSpc>
                <a:spcPct val="150000"/>
              </a:lnSpc>
            </a:pPr>
            <a:r>
              <a:rPr lang="en-US" altLang="ko-KR" sz="2000" b="1" dirty="0">
                <a:latin typeface="Arial" panose="020B0604020202020204" pitchFamily="34" charset="0"/>
                <a:cs typeface="Arial" panose="020B0604020202020204" pitchFamily="34" charset="0"/>
              </a:rPr>
              <a:t>&gt; </a:t>
            </a:r>
            <a:r>
              <a:rPr lang="en-US" altLang="ko-KR" dirty="0">
                <a:latin typeface="Arial" panose="020B0604020202020204" pitchFamily="34" charset="0"/>
                <a:cs typeface="Arial" panose="020B0604020202020204" pitchFamily="34" charset="0"/>
              </a:rPr>
              <a:t> come up with a better idea that combines the best aspects of two or more tentative titles</a:t>
            </a:r>
            <a:endParaRPr lang="ko-KR" altLang="en-US" dirty="0">
              <a:latin typeface="Arial" panose="020B0604020202020204" pitchFamily="34" charset="0"/>
              <a:cs typeface="Arial" panose="020B0604020202020204" pitchFamily="34" charset="0"/>
            </a:endParaRPr>
          </a:p>
        </p:txBody>
      </p:sp>
      <p:sp>
        <p:nvSpPr>
          <p:cNvPr id="23" name="직사각형 22"/>
          <p:cNvSpPr/>
          <p:nvPr/>
        </p:nvSpPr>
        <p:spPr>
          <a:xfrm>
            <a:off x="4370522" y="6544632"/>
            <a:ext cx="7454684" cy="261610"/>
          </a:xfrm>
          <a:prstGeom prst="rect">
            <a:avLst/>
          </a:prstGeom>
        </p:spPr>
        <p:txBody>
          <a:bodyPr wrap="square">
            <a:spAutoFit/>
          </a:bodyPr>
          <a:lstStyle/>
          <a:p>
            <a:pPr algn="r"/>
            <a:r>
              <a:rPr lang="en-US" altLang="ko-KR" sz="1100" dirty="0">
                <a:latin typeface="Arial" panose="020B0604020202020204" pitchFamily="34" charset="0"/>
                <a:cs typeface="Arial" panose="020B0604020202020204" pitchFamily="34" charset="0"/>
              </a:rPr>
              <a:t>Main source &gt; </a:t>
            </a:r>
            <a:r>
              <a:rPr lang="ko-KR" altLang="en-US" sz="1100" dirty="0">
                <a:latin typeface="Arial" panose="020B0604020202020204" pitchFamily="34" charset="0"/>
                <a:cs typeface="Arial" panose="020B0604020202020204" pitchFamily="34" charset="0"/>
              </a:rPr>
              <a:t>http://blog.efpsa.org/2012/09/01/how-to-write-a-good-title-for-journal-articles/</a:t>
            </a:r>
          </a:p>
        </p:txBody>
      </p:sp>
    </p:spTree>
    <p:extLst>
      <p:ext uri="{BB962C8B-B14F-4D97-AF65-F5344CB8AC3E}">
        <p14:creationId xmlns:p14="http://schemas.microsoft.com/office/powerpoint/2010/main" val="10404420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b="1" u="sng" dirty="0">
                <a:latin typeface="Arial" panose="020B0604020202020204" pitchFamily="34" charset="0"/>
                <a:cs typeface="Arial" panose="020B0604020202020204" pitchFamily="34" charset="0"/>
              </a:rPr>
              <a:t>Example of Good Title</a:t>
            </a:r>
          </a:p>
        </p:txBody>
      </p:sp>
      <p:sp>
        <p:nvSpPr>
          <p:cNvPr id="4" name="Slide Number Placeholder 3"/>
          <p:cNvSpPr>
            <a:spLocks noGrp="1"/>
          </p:cNvSpPr>
          <p:nvPr>
            <p:ph type="sldNum" sz="quarter" idx="12"/>
          </p:nvPr>
        </p:nvSpPr>
        <p:spPr/>
        <p:txBody>
          <a:bodyPr/>
          <a:lstStyle/>
          <a:p>
            <a:fld id="{DD6748E4-09F0-45B6-95F0-584B79D49D87}" type="slidenum">
              <a:rPr lang="en-US" smtClean="0">
                <a:latin typeface="Arial" panose="020B0604020202020204" pitchFamily="34" charset="0"/>
                <a:cs typeface="Arial" panose="020B0604020202020204" pitchFamily="34" charset="0"/>
              </a:rPr>
              <a:t>12</a:t>
            </a:fld>
            <a:endParaRPr lang="en-US">
              <a:latin typeface="Arial" panose="020B0604020202020204" pitchFamily="34" charset="0"/>
              <a:cs typeface="Arial" panose="020B0604020202020204" pitchFamily="34" charset="0"/>
            </a:endParaRPr>
          </a:p>
        </p:txBody>
      </p:sp>
      <p:sp>
        <p:nvSpPr>
          <p:cNvPr id="5" name="矩形 4">
            <a:extLst>
              <a:ext uri="{FF2B5EF4-FFF2-40B4-BE49-F238E27FC236}">
                <a16:creationId xmlns:a16="http://schemas.microsoft.com/office/drawing/2014/main" xmlns="" id="{F6B93679-E406-4780-B10C-006863AA76A0}"/>
              </a:ext>
            </a:extLst>
          </p:cNvPr>
          <p:cNvSpPr/>
          <p:nvPr/>
        </p:nvSpPr>
        <p:spPr>
          <a:xfrm>
            <a:off x="12192000" y="807720"/>
            <a:ext cx="6096000" cy="1477328"/>
          </a:xfrm>
          <a:prstGeom prst="rect">
            <a:avLst/>
          </a:prstGeom>
        </p:spPr>
        <p:txBody>
          <a:bodyPr>
            <a:spAutoFit/>
          </a:bodyPr>
          <a:lstStyle/>
          <a:p>
            <a:r>
              <a:rPr lang="en-US" altLang="zh-CN" dirty="0">
                <a:solidFill>
                  <a:srgbClr val="111111"/>
                </a:solidFill>
                <a:latin typeface="Georgia" panose="02040502050405020303" pitchFamily="18" charset="0"/>
              </a:rPr>
              <a:t> Good research paper titles (typically 10–12 words long)</a:t>
            </a:r>
            <a:r>
              <a:rPr lang="en-US" altLang="zh-CN" baseline="30000" dirty="0">
                <a:solidFill>
                  <a:srgbClr val="111111"/>
                </a:solidFill>
                <a:latin typeface="GandhiSansRegular"/>
              </a:rPr>
              <a:t>6,7</a:t>
            </a:r>
            <a:r>
              <a:rPr lang="en-US" altLang="zh-CN" dirty="0">
                <a:solidFill>
                  <a:srgbClr val="111111"/>
                </a:solidFill>
                <a:latin typeface="Georgia" panose="02040502050405020303" pitchFamily="18" charset="0"/>
              </a:rPr>
              <a:t> use descriptive terms and phrases that accurately highlight the core content of the paper (e.g., the species studied, the literary work evaluated, or the technology discussed).</a:t>
            </a:r>
            <a:r>
              <a:rPr lang="en-US" altLang="zh-CN" baseline="30000" dirty="0">
                <a:solidFill>
                  <a:srgbClr val="111111"/>
                </a:solidFill>
                <a:latin typeface="GandhiSansRegular"/>
              </a:rPr>
              <a:t>1,5</a:t>
            </a:r>
            <a:r>
              <a:rPr lang="en-US" altLang="zh-CN" dirty="0">
                <a:solidFill>
                  <a:srgbClr val="111111"/>
                </a:solidFill>
                <a:latin typeface="Georgia" panose="02040502050405020303" pitchFamily="18" charset="0"/>
              </a:rPr>
              <a:t> </a:t>
            </a:r>
            <a:endParaRPr lang="zh-CN" altLang="en-US" dirty="0"/>
          </a:p>
        </p:txBody>
      </p:sp>
      <p:sp>
        <p:nvSpPr>
          <p:cNvPr id="6" name="矩形 5">
            <a:extLst>
              <a:ext uri="{FF2B5EF4-FFF2-40B4-BE49-F238E27FC236}">
                <a16:creationId xmlns:a16="http://schemas.microsoft.com/office/drawing/2014/main" xmlns="" id="{3344681E-C04E-4F73-AF32-8EB988BDDAAC}"/>
              </a:ext>
            </a:extLst>
          </p:cNvPr>
          <p:cNvSpPr/>
          <p:nvPr/>
        </p:nvSpPr>
        <p:spPr>
          <a:xfrm>
            <a:off x="12192000" y="2726968"/>
            <a:ext cx="6096000" cy="923330"/>
          </a:xfrm>
          <a:prstGeom prst="rect">
            <a:avLst/>
          </a:prstGeom>
        </p:spPr>
        <p:txBody>
          <a:bodyPr>
            <a:spAutoFit/>
          </a:bodyPr>
          <a:lstStyle/>
          <a:p>
            <a:r>
              <a:rPr lang="en-US" altLang="zh-CN" dirty="0">
                <a:solidFill>
                  <a:srgbClr val="333333"/>
                </a:solidFill>
                <a:latin typeface="Arial" panose="020B0604020202020204" pitchFamily="34" charset="0"/>
              </a:rPr>
              <a:t>Most people find articles, chapters and papers now via Google Scholar or other online sources, for instance, by searching for key or ‘trigger’ words. </a:t>
            </a:r>
            <a:endParaRPr lang="zh-CN" altLang="en-US" dirty="0"/>
          </a:p>
        </p:txBody>
      </p:sp>
      <p:sp>
        <p:nvSpPr>
          <p:cNvPr id="7" name="矩形 6">
            <a:extLst>
              <a:ext uri="{FF2B5EF4-FFF2-40B4-BE49-F238E27FC236}">
                <a16:creationId xmlns:a16="http://schemas.microsoft.com/office/drawing/2014/main" xmlns="" id="{54C152A1-F263-46DF-90D5-15855A81E472}"/>
              </a:ext>
            </a:extLst>
          </p:cNvPr>
          <p:cNvSpPr/>
          <p:nvPr/>
        </p:nvSpPr>
        <p:spPr>
          <a:xfrm>
            <a:off x="838200" y="1361718"/>
            <a:ext cx="6558206" cy="369332"/>
          </a:xfrm>
          <a:prstGeom prst="rect">
            <a:avLst/>
          </a:prstGeom>
        </p:spPr>
        <p:txBody>
          <a:bodyPr wrap="none">
            <a:spAutoFit/>
          </a:bodyPr>
          <a:lstStyle/>
          <a:p>
            <a:r>
              <a:rPr lang="en-US" altLang="zh-CN" b="1" dirty="0">
                <a:latin typeface="ArialMT"/>
              </a:rPr>
              <a:t>Real-time Face Recognition for Human-Robot Interaction</a:t>
            </a:r>
            <a:endParaRPr lang="zh-CN" altLang="en-US" b="1" dirty="0"/>
          </a:p>
        </p:txBody>
      </p:sp>
      <p:sp>
        <p:nvSpPr>
          <p:cNvPr id="8" name="矩形 7">
            <a:extLst>
              <a:ext uri="{FF2B5EF4-FFF2-40B4-BE49-F238E27FC236}">
                <a16:creationId xmlns:a16="http://schemas.microsoft.com/office/drawing/2014/main" xmlns="" id="{01E149E5-A4F7-49B9-BE17-51580D875761}"/>
              </a:ext>
            </a:extLst>
          </p:cNvPr>
          <p:cNvSpPr/>
          <p:nvPr/>
        </p:nvSpPr>
        <p:spPr>
          <a:xfrm>
            <a:off x="838200" y="2517182"/>
            <a:ext cx="6558206" cy="369332"/>
          </a:xfrm>
          <a:prstGeom prst="rect">
            <a:avLst/>
          </a:prstGeom>
        </p:spPr>
        <p:txBody>
          <a:bodyPr wrap="none">
            <a:spAutoFit/>
          </a:bodyPr>
          <a:lstStyle/>
          <a:p>
            <a:r>
              <a:rPr lang="en-US" altLang="zh-CN" b="1" dirty="0">
                <a:solidFill>
                  <a:schemeClr val="accent1">
                    <a:lumMod val="75000"/>
                  </a:schemeClr>
                </a:solidFill>
                <a:latin typeface="ArialMT"/>
              </a:rPr>
              <a:t>Real-time</a:t>
            </a:r>
            <a:r>
              <a:rPr lang="en-US" altLang="zh-CN" b="1" dirty="0">
                <a:latin typeface="ArialMT"/>
              </a:rPr>
              <a:t> </a:t>
            </a:r>
            <a:r>
              <a:rPr lang="en-US" altLang="zh-CN" b="1" dirty="0">
                <a:solidFill>
                  <a:srgbClr val="FF0000"/>
                </a:solidFill>
                <a:latin typeface="ArialMT"/>
              </a:rPr>
              <a:t>Face Recognition </a:t>
            </a:r>
            <a:r>
              <a:rPr lang="en-US" altLang="zh-CN" b="1" dirty="0">
                <a:solidFill>
                  <a:srgbClr val="92D050"/>
                </a:solidFill>
                <a:latin typeface="ArialMT"/>
              </a:rPr>
              <a:t>for Human-Robot Interaction</a:t>
            </a:r>
            <a:endParaRPr lang="zh-CN" altLang="en-US" b="1" dirty="0">
              <a:solidFill>
                <a:srgbClr val="92D050"/>
              </a:solidFill>
            </a:endParaRPr>
          </a:p>
        </p:txBody>
      </p:sp>
      <p:sp>
        <p:nvSpPr>
          <p:cNvPr id="9" name="矩形 8">
            <a:extLst>
              <a:ext uri="{FF2B5EF4-FFF2-40B4-BE49-F238E27FC236}">
                <a16:creationId xmlns:a16="http://schemas.microsoft.com/office/drawing/2014/main" xmlns="" id="{DD3517E8-445A-47EC-9C09-BADCEE5E64C8}"/>
              </a:ext>
            </a:extLst>
          </p:cNvPr>
          <p:cNvSpPr/>
          <p:nvPr/>
        </p:nvSpPr>
        <p:spPr>
          <a:xfrm>
            <a:off x="1053272" y="4524351"/>
            <a:ext cx="4733988" cy="1754326"/>
          </a:xfrm>
          <a:prstGeom prst="rect">
            <a:avLst/>
          </a:prstGeom>
        </p:spPr>
        <p:txBody>
          <a:bodyPr wrap="none">
            <a:spAutoFit/>
          </a:bodyPr>
          <a:lstStyle/>
          <a:p>
            <a:pPr marL="342900" indent="-342900">
              <a:buAutoNum type="arabicPeriod"/>
            </a:pPr>
            <a:r>
              <a:rPr lang="en-US" altLang="zh-CN" dirty="0">
                <a:solidFill>
                  <a:srgbClr val="111111"/>
                </a:solidFill>
                <a:latin typeface="Arial" panose="020B0604020202020204" pitchFamily="34" charset="0"/>
                <a:cs typeface="Arial" panose="020B0604020202020204" pitchFamily="34" charset="0"/>
              </a:rPr>
              <a:t>Concise and precise</a:t>
            </a:r>
          </a:p>
          <a:p>
            <a:pPr marL="342900" indent="-342900">
              <a:buAutoNum type="arabicPeriod"/>
            </a:pPr>
            <a:r>
              <a:rPr lang="en-US" altLang="zh-CN" dirty="0">
                <a:solidFill>
                  <a:srgbClr val="111111"/>
                </a:solidFill>
                <a:latin typeface="Arial" panose="020B0604020202020204" pitchFamily="34" charset="0"/>
                <a:cs typeface="Arial" panose="020B0604020202020204" pitchFamily="34" charset="0"/>
              </a:rPr>
              <a:t>Informative and relevant </a:t>
            </a:r>
          </a:p>
          <a:p>
            <a:pPr marL="342900" indent="-342900">
              <a:buAutoNum type="arabicPeriod"/>
            </a:pPr>
            <a:r>
              <a:rPr lang="en-US" altLang="zh-CN" dirty="0">
                <a:solidFill>
                  <a:srgbClr val="111111"/>
                </a:solidFill>
                <a:latin typeface="Arial" panose="020B0604020202020204" pitchFamily="34" charset="0"/>
                <a:cs typeface="Arial" panose="020B0604020202020204" pitchFamily="34" charset="0"/>
              </a:rPr>
              <a:t>Reflecting specific content</a:t>
            </a:r>
          </a:p>
          <a:p>
            <a:pPr marL="342900" indent="-342900">
              <a:buAutoNum type="arabicPeriod"/>
            </a:pPr>
            <a:r>
              <a:rPr lang="en-US" altLang="zh-CN" dirty="0">
                <a:solidFill>
                  <a:srgbClr val="111111"/>
                </a:solidFill>
                <a:latin typeface="Arial" panose="020B0604020202020204" pitchFamily="34" charset="0"/>
                <a:cs typeface="Arial" panose="020B0604020202020204" pitchFamily="34" charset="0"/>
              </a:rPr>
              <a:t>Emphasizing keywords to be indexed</a:t>
            </a:r>
          </a:p>
          <a:p>
            <a:pPr marL="342900" indent="-342900">
              <a:buAutoNum type="arabicPeriod"/>
            </a:pPr>
            <a:r>
              <a:rPr lang="en-US" altLang="zh-CN" dirty="0">
                <a:solidFill>
                  <a:srgbClr val="111111"/>
                </a:solidFill>
                <a:latin typeface="Arial" panose="020B0604020202020204" pitchFamily="34" charset="0"/>
                <a:cs typeface="Arial" panose="020B0604020202020204" pitchFamily="34" charset="0"/>
              </a:rPr>
              <a:t>Eliminating filler words or abbreviations </a:t>
            </a:r>
          </a:p>
          <a:p>
            <a:pPr marL="342900" indent="-342900">
              <a:buAutoNum type="arabicPeriod"/>
            </a:pPr>
            <a:endParaRPr lang="zh-CN" altLang="en-US" dirty="0">
              <a:latin typeface="Arial" panose="020B0604020202020204" pitchFamily="34" charset="0"/>
              <a:cs typeface="Arial" panose="020B0604020202020204" pitchFamily="34" charset="0"/>
            </a:endParaRPr>
          </a:p>
        </p:txBody>
      </p:sp>
      <p:sp>
        <p:nvSpPr>
          <p:cNvPr id="10" name="矩形 9">
            <a:extLst>
              <a:ext uri="{FF2B5EF4-FFF2-40B4-BE49-F238E27FC236}">
                <a16:creationId xmlns:a16="http://schemas.microsoft.com/office/drawing/2014/main" xmlns="" id="{9194234E-C49D-4624-8B65-3EEF8B5168C7}"/>
              </a:ext>
            </a:extLst>
          </p:cNvPr>
          <p:cNvSpPr/>
          <p:nvPr/>
        </p:nvSpPr>
        <p:spPr>
          <a:xfrm>
            <a:off x="1242426" y="3614016"/>
            <a:ext cx="4544834" cy="369332"/>
          </a:xfrm>
          <a:prstGeom prst="rect">
            <a:avLst/>
          </a:prstGeom>
        </p:spPr>
        <p:txBody>
          <a:bodyPr wrap="none">
            <a:spAutoFit/>
          </a:bodyPr>
          <a:lstStyle/>
          <a:p>
            <a:r>
              <a:rPr lang="en-US" altLang="zh-CN" b="1" dirty="0">
                <a:solidFill>
                  <a:srgbClr val="FF0000"/>
                </a:solidFill>
                <a:latin typeface="ArialMT"/>
              </a:rPr>
              <a:t>What              </a:t>
            </a:r>
            <a:r>
              <a:rPr lang="en-US" altLang="zh-CN" b="1" dirty="0">
                <a:solidFill>
                  <a:schemeClr val="accent1">
                    <a:lumMod val="75000"/>
                  </a:schemeClr>
                </a:solidFill>
                <a:latin typeface="ArialMT"/>
              </a:rPr>
              <a:t> How</a:t>
            </a:r>
            <a:r>
              <a:rPr lang="zh-CN" altLang="en-US" b="1" dirty="0">
                <a:solidFill>
                  <a:schemeClr val="accent1">
                    <a:lumMod val="75000"/>
                  </a:schemeClr>
                </a:solidFill>
                <a:latin typeface="ArialMT"/>
              </a:rPr>
              <a:t>                           </a:t>
            </a:r>
            <a:r>
              <a:rPr lang="en-US" altLang="zh-CN" b="1" dirty="0">
                <a:solidFill>
                  <a:srgbClr val="92D050"/>
                </a:solidFill>
                <a:latin typeface="ArialMT"/>
              </a:rPr>
              <a:t>Why</a:t>
            </a:r>
            <a:endParaRPr lang="zh-CN" altLang="en-US" b="1" dirty="0">
              <a:solidFill>
                <a:srgbClr val="92D050"/>
              </a:solidFill>
            </a:endParaRPr>
          </a:p>
        </p:txBody>
      </p:sp>
      <p:sp>
        <p:nvSpPr>
          <p:cNvPr id="11" name="箭头: 右 10">
            <a:extLst>
              <a:ext uri="{FF2B5EF4-FFF2-40B4-BE49-F238E27FC236}">
                <a16:creationId xmlns:a16="http://schemas.microsoft.com/office/drawing/2014/main" xmlns="" id="{F7D25F4C-A1B0-4539-BD95-B3D345726039}"/>
              </a:ext>
            </a:extLst>
          </p:cNvPr>
          <p:cNvSpPr/>
          <p:nvPr/>
        </p:nvSpPr>
        <p:spPr>
          <a:xfrm rot="5400000">
            <a:off x="3415009" y="1926649"/>
            <a:ext cx="518109" cy="28960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箭头: 右 11">
            <a:extLst>
              <a:ext uri="{FF2B5EF4-FFF2-40B4-BE49-F238E27FC236}">
                <a16:creationId xmlns:a16="http://schemas.microsoft.com/office/drawing/2014/main" xmlns="" id="{F2C48DE2-757A-42D4-B131-A5D4D9566945}"/>
              </a:ext>
            </a:extLst>
          </p:cNvPr>
          <p:cNvSpPr/>
          <p:nvPr/>
        </p:nvSpPr>
        <p:spPr>
          <a:xfrm rot="5400000">
            <a:off x="3415009" y="3163603"/>
            <a:ext cx="518109" cy="28960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3" name="图片 12">
            <a:extLst>
              <a:ext uri="{FF2B5EF4-FFF2-40B4-BE49-F238E27FC236}">
                <a16:creationId xmlns:a16="http://schemas.microsoft.com/office/drawing/2014/main" xmlns="" id="{06C1B0DD-E9F3-4577-AD1D-8C26AE085AB9}"/>
              </a:ext>
            </a:extLst>
          </p:cNvPr>
          <p:cNvPicPr>
            <a:picLocks noChangeAspect="1"/>
          </p:cNvPicPr>
          <p:nvPr/>
        </p:nvPicPr>
        <p:blipFill rotWithShape="1">
          <a:blip r:embed="rId3"/>
          <a:srcRect l="10017" b="9679"/>
          <a:stretch/>
        </p:blipFill>
        <p:spPr>
          <a:xfrm>
            <a:off x="7724834" y="365125"/>
            <a:ext cx="4067842" cy="6194208"/>
          </a:xfrm>
          <a:prstGeom prst="rect">
            <a:avLst/>
          </a:prstGeom>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a:extLst>
              <a:ext uri="{FF2B5EF4-FFF2-40B4-BE49-F238E27FC236}">
                <a16:creationId xmlns:a16="http://schemas.microsoft.com/office/drawing/2014/main" xmlns="" id="{D474DF3F-E1F1-4BEE-BA4C-6D8CF6EDA9C6}"/>
              </a:ext>
            </a:extLst>
          </p:cNvPr>
          <p:cNvSpPr>
            <a:spLocks noGrp="1"/>
          </p:cNvSpPr>
          <p:nvPr>
            <p:ph type="sldNum" sz="quarter" idx="12"/>
          </p:nvPr>
        </p:nvSpPr>
        <p:spPr/>
        <p:txBody>
          <a:bodyPr/>
          <a:lstStyle/>
          <a:p>
            <a:fld id="{DD6748E4-09F0-45B6-95F0-584B79D49D87}" type="slidenum">
              <a:rPr lang="en-US" smtClean="0"/>
              <a:t>13</a:t>
            </a:fld>
            <a:endParaRPr lang="en-US"/>
          </a:p>
        </p:txBody>
      </p:sp>
      <p:sp>
        <p:nvSpPr>
          <p:cNvPr id="5" name="Title 1">
            <a:extLst>
              <a:ext uri="{FF2B5EF4-FFF2-40B4-BE49-F238E27FC236}">
                <a16:creationId xmlns:a16="http://schemas.microsoft.com/office/drawing/2014/main" xmlns="" id="{514802F5-DDD7-4C7D-89B2-862D89FEE742}"/>
              </a:ext>
            </a:extLst>
          </p:cNvPr>
          <p:cNvSpPr>
            <a:spLocks noGrp="1"/>
          </p:cNvSpPr>
          <p:nvPr>
            <p:ph type="title"/>
          </p:nvPr>
        </p:nvSpPr>
        <p:spPr>
          <a:xfrm>
            <a:off x="838200" y="365125"/>
            <a:ext cx="4181856" cy="442595"/>
          </a:xfrm>
        </p:spPr>
        <p:txBody>
          <a:bodyPr>
            <a:noAutofit/>
          </a:bodyPr>
          <a:lstStyle/>
          <a:p>
            <a:r>
              <a:rPr lang="en-US" b="1" u="sng" dirty="0">
                <a:latin typeface="Arial" panose="020B0604020202020204" pitchFamily="34" charset="0"/>
                <a:cs typeface="Arial" panose="020B0604020202020204" pitchFamily="34" charset="0"/>
              </a:rPr>
              <a:t>Conclusion</a:t>
            </a:r>
          </a:p>
        </p:txBody>
      </p:sp>
      <p:sp>
        <p:nvSpPr>
          <p:cNvPr id="7" name="矩形 6">
            <a:extLst>
              <a:ext uri="{FF2B5EF4-FFF2-40B4-BE49-F238E27FC236}">
                <a16:creationId xmlns:a16="http://schemas.microsoft.com/office/drawing/2014/main" xmlns="" id="{0166F523-9427-4EF6-8DE9-1EE0C2B13FD4}"/>
              </a:ext>
            </a:extLst>
          </p:cNvPr>
          <p:cNvSpPr/>
          <p:nvPr/>
        </p:nvSpPr>
        <p:spPr>
          <a:xfrm>
            <a:off x="4196421" y="1675488"/>
            <a:ext cx="748923" cy="369332"/>
          </a:xfrm>
          <a:prstGeom prst="rect">
            <a:avLst/>
          </a:prstGeom>
        </p:spPr>
        <p:txBody>
          <a:bodyPr wrap="none">
            <a:spAutoFit/>
          </a:bodyPr>
          <a:lstStyle/>
          <a:p>
            <a:r>
              <a:rPr lang="en-US" altLang="zh-CN" b="1" dirty="0">
                <a:solidFill>
                  <a:srgbClr val="FF0000"/>
                </a:solidFill>
                <a:latin typeface="ArialMT"/>
              </a:rPr>
              <a:t>What</a:t>
            </a:r>
            <a:endParaRPr lang="zh-CN" altLang="en-US" b="1" dirty="0">
              <a:solidFill>
                <a:srgbClr val="92D050"/>
              </a:solidFill>
            </a:endParaRPr>
          </a:p>
        </p:txBody>
      </p:sp>
      <p:sp>
        <p:nvSpPr>
          <p:cNvPr id="2" name="矩形 1">
            <a:extLst>
              <a:ext uri="{FF2B5EF4-FFF2-40B4-BE49-F238E27FC236}">
                <a16:creationId xmlns:a16="http://schemas.microsoft.com/office/drawing/2014/main" xmlns="" id="{1ECCF76F-3DFE-4CC1-A365-4D2B6D663FBE}"/>
              </a:ext>
            </a:extLst>
          </p:cNvPr>
          <p:cNvSpPr/>
          <p:nvPr/>
        </p:nvSpPr>
        <p:spPr>
          <a:xfrm>
            <a:off x="4196421" y="3251828"/>
            <a:ext cx="671979" cy="369332"/>
          </a:xfrm>
          <a:prstGeom prst="rect">
            <a:avLst/>
          </a:prstGeom>
        </p:spPr>
        <p:txBody>
          <a:bodyPr wrap="none">
            <a:spAutoFit/>
          </a:bodyPr>
          <a:lstStyle/>
          <a:p>
            <a:r>
              <a:rPr lang="en-US" altLang="zh-CN" b="1" dirty="0">
                <a:solidFill>
                  <a:schemeClr val="accent1">
                    <a:lumMod val="75000"/>
                  </a:schemeClr>
                </a:solidFill>
                <a:latin typeface="ArialMT"/>
              </a:rPr>
              <a:t>How</a:t>
            </a:r>
            <a:endParaRPr lang="zh-CN" altLang="en-US" dirty="0"/>
          </a:p>
        </p:txBody>
      </p:sp>
      <p:sp>
        <p:nvSpPr>
          <p:cNvPr id="3" name="矩形 2">
            <a:extLst>
              <a:ext uri="{FF2B5EF4-FFF2-40B4-BE49-F238E27FC236}">
                <a16:creationId xmlns:a16="http://schemas.microsoft.com/office/drawing/2014/main" xmlns="" id="{8763A56C-1D2F-4796-BB4E-7FD45D62BC7C}"/>
              </a:ext>
            </a:extLst>
          </p:cNvPr>
          <p:cNvSpPr/>
          <p:nvPr/>
        </p:nvSpPr>
        <p:spPr>
          <a:xfrm>
            <a:off x="4234892" y="2463658"/>
            <a:ext cx="671979" cy="369332"/>
          </a:xfrm>
          <a:prstGeom prst="rect">
            <a:avLst/>
          </a:prstGeom>
        </p:spPr>
        <p:txBody>
          <a:bodyPr wrap="none">
            <a:spAutoFit/>
          </a:bodyPr>
          <a:lstStyle/>
          <a:p>
            <a:r>
              <a:rPr lang="en-US" altLang="zh-CN" b="1" dirty="0">
                <a:solidFill>
                  <a:srgbClr val="92D050"/>
                </a:solidFill>
                <a:latin typeface="ArialMT"/>
              </a:rPr>
              <a:t>Why</a:t>
            </a:r>
            <a:endParaRPr lang="zh-CN" altLang="en-US" dirty="0"/>
          </a:p>
        </p:txBody>
      </p:sp>
      <p:grpSp>
        <p:nvGrpSpPr>
          <p:cNvPr id="17" name="组合 16">
            <a:extLst>
              <a:ext uri="{FF2B5EF4-FFF2-40B4-BE49-F238E27FC236}">
                <a16:creationId xmlns:a16="http://schemas.microsoft.com/office/drawing/2014/main" xmlns="" id="{8DA659DB-10C4-47AB-A8D5-ACD7839833C8}"/>
              </a:ext>
            </a:extLst>
          </p:cNvPr>
          <p:cNvGrpSpPr/>
          <p:nvPr/>
        </p:nvGrpSpPr>
        <p:grpSpPr>
          <a:xfrm>
            <a:off x="969704" y="1874851"/>
            <a:ext cx="2078736" cy="1442390"/>
            <a:chOff x="969704" y="1874851"/>
            <a:chExt cx="2078736" cy="1442390"/>
          </a:xfrm>
        </p:grpSpPr>
        <p:sp>
          <p:nvSpPr>
            <p:cNvPr id="9" name="椭圆 8">
              <a:extLst>
                <a:ext uri="{FF2B5EF4-FFF2-40B4-BE49-F238E27FC236}">
                  <a16:creationId xmlns:a16="http://schemas.microsoft.com/office/drawing/2014/main" xmlns="" id="{2D092831-65D4-4BE9-8515-3F41B47B4A61}"/>
                </a:ext>
              </a:extLst>
            </p:cNvPr>
            <p:cNvSpPr/>
            <p:nvPr/>
          </p:nvSpPr>
          <p:spPr>
            <a:xfrm>
              <a:off x="969704" y="1874851"/>
              <a:ext cx="2078736" cy="144239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矩形 7">
              <a:extLst>
                <a:ext uri="{FF2B5EF4-FFF2-40B4-BE49-F238E27FC236}">
                  <a16:creationId xmlns:a16="http://schemas.microsoft.com/office/drawing/2014/main" xmlns="" id="{C01F8BA1-94C4-4D75-A60D-C23143472871}"/>
                </a:ext>
              </a:extLst>
            </p:cNvPr>
            <p:cNvSpPr/>
            <p:nvPr/>
          </p:nvSpPr>
          <p:spPr>
            <a:xfrm>
              <a:off x="1146964" y="2371325"/>
              <a:ext cx="1883154" cy="461665"/>
            </a:xfrm>
            <a:prstGeom prst="rect">
              <a:avLst/>
            </a:prstGeom>
          </p:spPr>
          <p:txBody>
            <a:bodyPr wrap="square">
              <a:spAutoFit/>
            </a:bodyPr>
            <a:lstStyle/>
            <a:p>
              <a:r>
                <a:rPr lang="en-US" altLang="zh-CN" sz="2400" b="1" dirty="0">
                  <a:latin typeface="ArialMT"/>
                </a:rPr>
                <a:t>Good Title</a:t>
              </a:r>
              <a:endParaRPr lang="zh-CN" altLang="en-US" sz="2400" b="1" dirty="0"/>
            </a:p>
          </p:txBody>
        </p:sp>
      </p:grpSp>
      <p:sp>
        <p:nvSpPr>
          <p:cNvPr id="10" name="文本框 9">
            <a:extLst>
              <a:ext uri="{FF2B5EF4-FFF2-40B4-BE49-F238E27FC236}">
                <a16:creationId xmlns:a16="http://schemas.microsoft.com/office/drawing/2014/main" xmlns="" id="{B30EE3CD-FF01-40B1-AF85-B66613270E32}"/>
              </a:ext>
            </a:extLst>
          </p:cNvPr>
          <p:cNvSpPr txBox="1"/>
          <p:nvPr/>
        </p:nvSpPr>
        <p:spPr>
          <a:xfrm>
            <a:off x="5239512" y="1675488"/>
            <a:ext cx="5099473" cy="338554"/>
          </a:xfrm>
          <a:prstGeom prst="rect">
            <a:avLst/>
          </a:prstGeom>
          <a:noFill/>
        </p:spPr>
        <p:txBody>
          <a:bodyPr wrap="none" rtlCol="0">
            <a:spAutoFit/>
          </a:bodyPr>
          <a:lstStyle/>
          <a:p>
            <a:r>
              <a:rPr lang="en-US" altLang="zh-CN" sz="1600" dirty="0">
                <a:latin typeface="Arial" panose="020B0604020202020204" pitchFamily="34" charset="0"/>
                <a:cs typeface="Arial" panose="020B0604020202020204" pitchFamily="34" charset="0"/>
              </a:rPr>
              <a:t>Research communication &amp; Deduce what it is about  </a:t>
            </a:r>
            <a:endParaRPr lang="zh-CN" altLang="en-US" sz="1600" dirty="0">
              <a:latin typeface="Arial" panose="020B0604020202020204" pitchFamily="34" charset="0"/>
              <a:cs typeface="Arial" panose="020B0604020202020204" pitchFamily="34" charset="0"/>
            </a:endParaRPr>
          </a:p>
        </p:txBody>
      </p:sp>
      <p:sp>
        <p:nvSpPr>
          <p:cNvPr id="11" name="文本框 10">
            <a:extLst>
              <a:ext uri="{FF2B5EF4-FFF2-40B4-BE49-F238E27FC236}">
                <a16:creationId xmlns:a16="http://schemas.microsoft.com/office/drawing/2014/main" xmlns="" id="{A3C61204-A2D7-4BDF-87CC-3AD5A7C55961}"/>
              </a:ext>
            </a:extLst>
          </p:cNvPr>
          <p:cNvSpPr txBox="1"/>
          <p:nvPr/>
        </p:nvSpPr>
        <p:spPr>
          <a:xfrm>
            <a:off x="5239512" y="2498143"/>
            <a:ext cx="3645422" cy="338554"/>
          </a:xfrm>
          <a:prstGeom prst="rect">
            <a:avLst/>
          </a:prstGeom>
          <a:noFill/>
        </p:spPr>
        <p:txBody>
          <a:bodyPr wrap="none" rtlCol="0">
            <a:spAutoFit/>
          </a:bodyPr>
          <a:lstStyle/>
          <a:p>
            <a:r>
              <a:rPr lang="en-US" altLang="zh-CN" sz="1600" dirty="0">
                <a:latin typeface="Arial" panose="020B0604020202020204" pitchFamily="34" charset="0"/>
                <a:cs typeface="Arial" panose="020B0604020202020204" pitchFamily="34" charset="0"/>
              </a:rPr>
              <a:t>Impact of your work &amp; Attract readers</a:t>
            </a:r>
            <a:endParaRPr lang="zh-CN" altLang="en-US" sz="1600" dirty="0">
              <a:latin typeface="Arial" panose="020B0604020202020204" pitchFamily="34" charset="0"/>
              <a:cs typeface="Arial" panose="020B0604020202020204" pitchFamily="34" charset="0"/>
            </a:endParaRPr>
          </a:p>
        </p:txBody>
      </p:sp>
      <p:sp>
        <p:nvSpPr>
          <p:cNvPr id="12" name="文本框 11">
            <a:extLst>
              <a:ext uri="{FF2B5EF4-FFF2-40B4-BE49-F238E27FC236}">
                <a16:creationId xmlns:a16="http://schemas.microsoft.com/office/drawing/2014/main" xmlns="" id="{71DE63CA-D76C-4B5B-B560-D8555AE04E95}"/>
              </a:ext>
            </a:extLst>
          </p:cNvPr>
          <p:cNvSpPr txBox="1"/>
          <p:nvPr/>
        </p:nvSpPr>
        <p:spPr>
          <a:xfrm>
            <a:off x="5239512" y="3267217"/>
            <a:ext cx="3396251" cy="1323439"/>
          </a:xfrm>
          <a:prstGeom prst="rect">
            <a:avLst/>
          </a:prstGeom>
          <a:noFill/>
        </p:spPr>
        <p:txBody>
          <a:bodyPr wrap="none" rtlCol="0">
            <a:spAutoFit/>
          </a:bodyPr>
          <a:lstStyle/>
          <a:p>
            <a:r>
              <a:rPr lang="en-US" altLang="zh-CN" sz="1600" dirty="0">
                <a:latin typeface="Arial" panose="020B0604020202020204" pitchFamily="34" charset="0"/>
                <a:cs typeface="Arial" panose="020B0604020202020204" pitchFamily="34" charset="0"/>
              </a:rPr>
              <a:t>Start with a draft</a:t>
            </a:r>
          </a:p>
          <a:p>
            <a:r>
              <a:rPr lang="en-US" altLang="zh-CN" sz="1600" dirty="0">
                <a:latin typeface="Arial" panose="020B0604020202020204" pitchFamily="34" charset="0"/>
                <a:cs typeface="Arial" panose="020B0604020202020204" pitchFamily="34" charset="0"/>
              </a:rPr>
              <a:t>Choose what type you want to use</a:t>
            </a:r>
          </a:p>
          <a:p>
            <a:r>
              <a:rPr lang="en-US" altLang="zh-CN" sz="1600" dirty="0">
                <a:latin typeface="Arial" panose="020B0604020202020204" pitchFamily="34" charset="0"/>
                <a:cs typeface="Arial" panose="020B0604020202020204" pitchFamily="34" charset="0"/>
                <a:sym typeface="+mn-ea"/>
              </a:rPr>
              <a:t>How to formulate your title</a:t>
            </a:r>
          </a:p>
          <a:p>
            <a:r>
              <a:rPr lang="en-US" altLang="zh-CN" sz="1600" dirty="0">
                <a:latin typeface="Arial" panose="020B0604020202020204" pitchFamily="34" charset="0"/>
                <a:cs typeface="Arial" panose="020B0604020202020204" pitchFamily="34" charset="0"/>
              </a:rPr>
              <a:t>Write a few variants</a:t>
            </a:r>
          </a:p>
          <a:p>
            <a:r>
              <a:rPr lang="en-US" altLang="zh-CN" sz="1600" dirty="0">
                <a:latin typeface="Arial" panose="020B0604020202020204" pitchFamily="34" charset="0"/>
                <a:cs typeface="Arial" panose="020B0604020202020204" pitchFamily="34" charset="0"/>
              </a:rPr>
              <a:t>Example of good title</a:t>
            </a:r>
            <a:endParaRPr lang="zh-CN" altLang="en-US" sz="1600" dirty="0">
              <a:latin typeface="Arial" panose="020B0604020202020204" pitchFamily="34" charset="0"/>
              <a:cs typeface="Arial" panose="020B0604020202020204" pitchFamily="34" charset="0"/>
            </a:endParaRPr>
          </a:p>
        </p:txBody>
      </p:sp>
      <p:sp>
        <p:nvSpPr>
          <p:cNvPr id="15" name="矩形 14">
            <a:extLst>
              <a:ext uri="{FF2B5EF4-FFF2-40B4-BE49-F238E27FC236}">
                <a16:creationId xmlns:a16="http://schemas.microsoft.com/office/drawing/2014/main" xmlns="" id="{C5E792B3-06AE-4BA9-BEDD-0E475C839DDF}"/>
              </a:ext>
            </a:extLst>
          </p:cNvPr>
          <p:cNvSpPr/>
          <p:nvPr/>
        </p:nvSpPr>
        <p:spPr>
          <a:xfrm>
            <a:off x="5239512" y="4811383"/>
            <a:ext cx="4142481" cy="1569660"/>
          </a:xfrm>
          <a:prstGeom prst="rect">
            <a:avLst/>
          </a:prstGeom>
        </p:spPr>
        <p:txBody>
          <a:bodyPr wrap="none">
            <a:spAutoFit/>
          </a:bodyPr>
          <a:lstStyle/>
          <a:p>
            <a:pPr marL="342900" indent="-342900">
              <a:buAutoNum type="arabicPeriod"/>
            </a:pPr>
            <a:r>
              <a:rPr lang="en-US" altLang="zh-CN" sz="1600" dirty="0">
                <a:solidFill>
                  <a:srgbClr val="111111"/>
                </a:solidFill>
                <a:latin typeface="Arial" panose="020B0604020202020204" pitchFamily="34" charset="0"/>
                <a:cs typeface="Arial" panose="020B0604020202020204" pitchFamily="34" charset="0"/>
              </a:rPr>
              <a:t>Concise and precise</a:t>
            </a:r>
          </a:p>
          <a:p>
            <a:pPr marL="342900" indent="-342900">
              <a:buAutoNum type="arabicPeriod"/>
            </a:pPr>
            <a:r>
              <a:rPr lang="en-US" altLang="zh-CN" sz="1600" dirty="0">
                <a:solidFill>
                  <a:srgbClr val="111111"/>
                </a:solidFill>
                <a:latin typeface="Arial" panose="020B0604020202020204" pitchFamily="34" charset="0"/>
                <a:cs typeface="Arial" panose="020B0604020202020204" pitchFamily="34" charset="0"/>
              </a:rPr>
              <a:t>Informative and relevant </a:t>
            </a:r>
          </a:p>
          <a:p>
            <a:pPr marL="342900" indent="-342900">
              <a:buAutoNum type="arabicPeriod"/>
            </a:pPr>
            <a:r>
              <a:rPr lang="en-US" altLang="zh-CN" sz="1600" dirty="0">
                <a:solidFill>
                  <a:srgbClr val="111111"/>
                </a:solidFill>
                <a:latin typeface="Arial" panose="020B0604020202020204" pitchFamily="34" charset="0"/>
                <a:cs typeface="Arial" panose="020B0604020202020204" pitchFamily="34" charset="0"/>
              </a:rPr>
              <a:t>Reflecting specific content</a:t>
            </a:r>
          </a:p>
          <a:p>
            <a:pPr marL="342900" indent="-342900">
              <a:buAutoNum type="arabicPeriod"/>
            </a:pPr>
            <a:r>
              <a:rPr lang="en-US" altLang="zh-CN" sz="1600" dirty="0">
                <a:solidFill>
                  <a:srgbClr val="111111"/>
                </a:solidFill>
                <a:latin typeface="Arial" panose="020B0604020202020204" pitchFamily="34" charset="0"/>
                <a:cs typeface="Arial" panose="020B0604020202020204" pitchFamily="34" charset="0"/>
              </a:rPr>
              <a:t>Emphasizing keywords to be indexed</a:t>
            </a:r>
          </a:p>
          <a:p>
            <a:pPr marL="342900" indent="-342900">
              <a:buAutoNum type="arabicPeriod"/>
            </a:pPr>
            <a:r>
              <a:rPr lang="en-US" altLang="zh-CN" sz="1600" dirty="0">
                <a:solidFill>
                  <a:srgbClr val="111111"/>
                </a:solidFill>
                <a:latin typeface="Arial" panose="020B0604020202020204" pitchFamily="34" charset="0"/>
                <a:cs typeface="Arial" panose="020B0604020202020204" pitchFamily="34" charset="0"/>
              </a:rPr>
              <a:t>Eliminating filler words or abbreviations </a:t>
            </a:r>
          </a:p>
          <a:p>
            <a:pPr marL="342900" indent="-342900">
              <a:buAutoNum type="arabicPeriod"/>
            </a:pPr>
            <a:endParaRPr lang="zh-CN" altLang="en-US" sz="1600" dirty="0">
              <a:latin typeface="Arial" panose="020B0604020202020204" pitchFamily="34" charset="0"/>
              <a:cs typeface="Arial" panose="020B0604020202020204" pitchFamily="34" charset="0"/>
            </a:endParaRPr>
          </a:p>
        </p:txBody>
      </p:sp>
      <p:sp>
        <p:nvSpPr>
          <p:cNvPr id="16" name="矩形 15">
            <a:extLst>
              <a:ext uri="{FF2B5EF4-FFF2-40B4-BE49-F238E27FC236}">
                <a16:creationId xmlns:a16="http://schemas.microsoft.com/office/drawing/2014/main" xmlns="" id="{0DB3948F-C83D-4DFA-AE54-8AF6A7E546E3}"/>
              </a:ext>
            </a:extLst>
          </p:cNvPr>
          <p:cNvSpPr/>
          <p:nvPr/>
        </p:nvSpPr>
        <p:spPr>
          <a:xfrm>
            <a:off x="4196420" y="4811383"/>
            <a:ext cx="1142300" cy="369332"/>
          </a:xfrm>
          <a:prstGeom prst="rect">
            <a:avLst/>
          </a:prstGeom>
        </p:spPr>
        <p:txBody>
          <a:bodyPr wrap="none">
            <a:spAutoFit/>
          </a:bodyPr>
          <a:lstStyle/>
          <a:p>
            <a:r>
              <a:rPr lang="en-US" altLang="zh-CN" b="1" dirty="0">
                <a:solidFill>
                  <a:schemeClr val="accent1">
                    <a:lumMod val="75000"/>
                  </a:schemeClr>
                </a:solidFill>
                <a:latin typeface="ArialMT"/>
              </a:rPr>
              <a:t>Key Tips</a:t>
            </a:r>
            <a:endParaRPr lang="zh-CN" altLang="en-US" dirty="0"/>
          </a:p>
        </p:txBody>
      </p:sp>
    </p:spTree>
    <p:extLst>
      <p:ext uri="{BB962C8B-B14F-4D97-AF65-F5344CB8AC3E}">
        <p14:creationId xmlns:p14="http://schemas.microsoft.com/office/powerpoint/2010/main" val="37279343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0"/>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2"/>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5"/>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2" grpId="0"/>
      <p:bldP spid="3" grpId="0"/>
      <p:bldP spid="10" grpId="0"/>
      <p:bldP spid="11" grpId="0"/>
      <p:bldP spid="12" grpId="0"/>
      <p:bldP spid="15" grpId="0"/>
      <p:bldP spid="16"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a:extLst>
              <a:ext uri="{FF2B5EF4-FFF2-40B4-BE49-F238E27FC236}">
                <a16:creationId xmlns:a16="http://schemas.microsoft.com/office/drawing/2014/main" xmlns="" id="{D474DF3F-E1F1-4BEE-BA4C-6D8CF6EDA9C6}"/>
              </a:ext>
            </a:extLst>
          </p:cNvPr>
          <p:cNvSpPr>
            <a:spLocks noGrp="1"/>
          </p:cNvSpPr>
          <p:nvPr>
            <p:ph type="sldNum" sz="quarter" idx="12"/>
          </p:nvPr>
        </p:nvSpPr>
        <p:spPr/>
        <p:txBody>
          <a:bodyPr/>
          <a:lstStyle/>
          <a:p>
            <a:fld id="{DD6748E4-09F0-45B6-95F0-584B79D49D87}" type="slidenum">
              <a:rPr lang="en-US" smtClean="0"/>
              <a:t>14</a:t>
            </a:fld>
            <a:endParaRPr lang="en-US"/>
          </a:p>
        </p:txBody>
      </p:sp>
      <p:sp>
        <p:nvSpPr>
          <p:cNvPr id="6" name="文本框 5">
            <a:extLst>
              <a:ext uri="{FF2B5EF4-FFF2-40B4-BE49-F238E27FC236}">
                <a16:creationId xmlns:a16="http://schemas.microsoft.com/office/drawing/2014/main" xmlns="" id="{10B00165-0BEE-476E-A828-933EDBA966A9}"/>
              </a:ext>
            </a:extLst>
          </p:cNvPr>
          <p:cNvSpPr txBox="1"/>
          <p:nvPr/>
        </p:nvSpPr>
        <p:spPr>
          <a:xfrm flipH="1">
            <a:off x="5414788" y="2984504"/>
            <a:ext cx="1104884" cy="584775"/>
          </a:xfrm>
          <a:prstGeom prst="rect">
            <a:avLst/>
          </a:prstGeom>
          <a:noFill/>
        </p:spPr>
        <p:txBody>
          <a:bodyPr wrap="square" rtlCol="0">
            <a:spAutoFit/>
          </a:bodyPr>
          <a:lstStyle/>
          <a:p>
            <a:r>
              <a:rPr lang="en-US" altLang="zh-CN" sz="3200" b="1" dirty="0">
                <a:latin typeface="Arial" panose="020B0604020202020204" pitchFamily="34" charset="0"/>
                <a:cs typeface="Arial" panose="020B0604020202020204" pitchFamily="34" charset="0"/>
              </a:rPr>
              <a:t>Q&amp;A</a:t>
            </a:r>
            <a:endParaRPr lang="zh-CN" altLang="en-US" sz="32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996463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a:extLst>
              <a:ext uri="{FF2B5EF4-FFF2-40B4-BE49-F238E27FC236}">
                <a16:creationId xmlns:a16="http://schemas.microsoft.com/office/drawing/2014/main" xmlns="" id="{8DB80A06-EBC0-4C83-ADE6-4BB6F7657A86}"/>
              </a:ext>
            </a:extLst>
          </p:cNvPr>
          <p:cNvSpPr>
            <a:spLocks noGrp="1"/>
          </p:cNvSpPr>
          <p:nvPr>
            <p:ph type="sldNum" sz="quarter" idx="12"/>
          </p:nvPr>
        </p:nvSpPr>
        <p:spPr/>
        <p:txBody>
          <a:bodyPr/>
          <a:lstStyle/>
          <a:p>
            <a:fld id="{DD6748E4-09F0-45B6-95F0-584B79D49D87}" type="slidenum">
              <a:rPr lang="en-US" smtClean="0"/>
              <a:t>1</a:t>
            </a:fld>
            <a:endParaRPr lang="en-US"/>
          </a:p>
        </p:txBody>
      </p:sp>
      <p:sp>
        <p:nvSpPr>
          <p:cNvPr id="6" name="文本框 5">
            <a:extLst>
              <a:ext uri="{FF2B5EF4-FFF2-40B4-BE49-F238E27FC236}">
                <a16:creationId xmlns:a16="http://schemas.microsoft.com/office/drawing/2014/main" xmlns="" id="{9AD34F8C-DBF2-4B5B-9F53-7BE8F3EED611}"/>
              </a:ext>
            </a:extLst>
          </p:cNvPr>
          <p:cNvSpPr txBox="1"/>
          <p:nvPr/>
        </p:nvSpPr>
        <p:spPr>
          <a:xfrm flipH="1">
            <a:off x="7355602" y="3098358"/>
            <a:ext cx="3962255" cy="553998"/>
          </a:xfrm>
          <a:prstGeom prst="rect">
            <a:avLst/>
          </a:prstGeom>
          <a:noFill/>
        </p:spPr>
        <p:txBody>
          <a:bodyPr wrap="square" rtlCol="0">
            <a:spAutoFit/>
          </a:bodyPr>
          <a:lstStyle/>
          <a:p>
            <a:r>
              <a:rPr lang="en-US" altLang="zh-CN" sz="3000" b="1" dirty="0">
                <a:latin typeface="Arial" panose="020B0604020202020204" pitchFamily="34" charset="0"/>
                <a:cs typeface="Arial" panose="020B0604020202020204" pitchFamily="34" charset="0"/>
              </a:rPr>
              <a:t>What is the title role?</a:t>
            </a:r>
            <a:endParaRPr lang="zh-CN" altLang="en-US" sz="3000" b="1" dirty="0">
              <a:latin typeface="Arial" panose="020B0604020202020204" pitchFamily="34" charset="0"/>
              <a:cs typeface="Arial" panose="020B0604020202020204" pitchFamily="34" charset="0"/>
            </a:endParaRPr>
          </a:p>
        </p:txBody>
      </p:sp>
      <p:sp>
        <p:nvSpPr>
          <p:cNvPr id="7" name="矩形 6">
            <a:extLst>
              <a:ext uri="{FF2B5EF4-FFF2-40B4-BE49-F238E27FC236}">
                <a16:creationId xmlns:a16="http://schemas.microsoft.com/office/drawing/2014/main" xmlns="" id="{CD44752D-10E6-4364-9A7D-D8E08787F775}"/>
              </a:ext>
            </a:extLst>
          </p:cNvPr>
          <p:cNvSpPr/>
          <p:nvPr/>
        </p:nvSpPr>
        <p:spPr>
          <a:xfrm>
            <a:off x="2150875" y="1790308"/>
            <a:ext cx="1944450" cy="3170099"/>
          </a:xfrm>
          <a:prstGeom prst="rect">
            <a:avLst/>
          </a:prstGeom>
          <a:noFill/>
        </p:spPr>
        <p:txBody>
          <a:bodyPr wrap="square" lIns="91440" tIns="45720" rIns="91440" bIns="45720">
            <a:spAutoFit/>
          </a:bodyPr>
          <a:lstStyle/>
          <a:p>
            <a:pPr algn="ctr"/>
            <a:r>
              <a:rPr lang="en-US" altLang="zh-CN" sz="20000" b="1" cap="none" spc="0"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Arial" panose="020B0604020202020204" pitchFamily="34" charset="0"/>
                <a:cs typeface="Arial" panose="020B0604020202020204" pitchFamily="34" charset="0"/>
              </a:rPr>
              <a:t>?</a:t>
            </a:r>
            <a:endParaRPr lang="zh-CN" altLang="en-US" sz="20000" b="1" cap="none" spc="0"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Arial" panose="020B0604020202020204" pitchFamily="34" charset="0"/>
              <a:cs typeface="Arial" panose="020B0604020202020204" pitchFamily="34" charset="0"/>
            </a:endParaRPr>
          </a:p>
        </p:txBody>
      </p:sp>
      <p:sp>
        <p:nvSpPr>
          <p:cNvPr id="2" name="CuadroTexto 1"/>
          <p:cNvSpPr txBox="1"/>
          <p:nvPr/>
        </p:nvSpPr>
        <p:spPr>
          <a:xfrm>
            <a:off x="7355602" y="4248163"/>
            <a:ext cx="3962255" cy="2031325"/>
          </a:xfrm>
          <a:prstGeom prst="rect">
            <a:avLst/>
          </a:prstGeom>
          <a:noFill/>
        </p:spPr>
        <p:txBody>
          <a:bodyPr wrap="square" rtlCol="0">
            <a:spAutoFit/>
          </a:bodyPr>
          <a:lstStyle/>
          <a:p>
            <a:pPr algn="just"/>
            <a:r>
              <a:rPr lang="en-US" dirty="0">
                <a:latin typeface="Arial" panose="020B0604020202020204" pitchFamily="34" charset="0"/>
                <a:cs typeface="Arial" panose="020B0604020202020204" pitchFamily="34" charset="0"/>
              </a:rPr>
              <a:t>The title, plays a pivotal role in the </a:t>
            </a:r>
            <a:r>
              <a:rPr lang="en-US" u="sng" dirty="0">
                <a:latin typeface="Arial" panose="020B0604020202020204" pitchFamily="34" charset="0"/>
                <a:cs typeface="Arial" panose="020B0604020202020204" pitchFamily="34" charset="0"/>
              </a:rPr>
              <a:t>communication of research. </a:t>
            </a:r>
          </a:p>
          <a:p>
            <a:pPr algn="just"/>
            <a:endParaRPr lang="en-US" u="sng" dirty="0">
              <a:latin typeface="Arial" panose="020B0604020202020204" pitchFamily="34" charset="0"/>
              <a:cs typeface="Arial" panose="020B0604020202020204" pitchFamily="34" charset="0"/>
            </a:endParaRPr>
          </a:p>
          <a:p>
            <a:pPr algn="just"/>
            <a:endParaRPr lang="en-US" u="sng" dirty="0">
              <a:latin typeface="Arial" panose="020B0604020202020204" pitchFamily="34" charset="0"/>
              <a:cs typeface="Arial" panose="020B0604020202020204" pitchFamily="34" charset="0"/>
            </a:endParaRPr>
          </a:p>
          <a:p>
            <a:pPr algn="just"/>
            <a:r>
              <a:rPr lang="en-US" u="sng" dirty="0">
                <a:latin typeface="Arial" panose="020B0604020202020204" pitchFamily="34" charset="0"/>
                <a:cs typeface="Arial" panose="020B0604020202020204" pitchFamily="34" charset="0"/>
              </a:rPr>
              <a:t>Readers will deduce what your paper is about based on the title</a:t>
            </a:r>
            <a:endParaRPr lang="en-US" dirty="0">
              <a:latin typeface="Arial" panose="020B0604020202020204" pitchFamily="34" charset="0"/>
              <a:cs typeface="Arial" panose="020B0604020202020204" pitchFamily="34" charset="0"/>
            </a:endParaRPr>
          </a:p>
          <a:p>
            <a:pPr algn="just"/>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519418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a:extLst>
              <a:ext uri="{FF2B5EF4-FFF2-40B4-BE49-F238E27FC236}">
                <a16:creationId xmlns:a16="http://schemas.microsoft.com/office/drawing/2014/main" xmlns="" id="{D474DF3F-E1F1-4BEE-BA4C-6D8CF6EDA9C6}"/>
              </a:ext>
            </a:extLst>
          </p:cNvPr>
          <p:cNvSpPr>
            <a:spLocks noGrp="1"/>
          </p:cNvSpPr>
          <p:nvPr>
            <p:ph type="sldNum" sz="quarter" idx="12"/>
          </p:nvPr>
        </p:nvSpPr>
        <p:spPr/>
        <p:txBody>
          <a:bodyPr/>
          <a:lstStyle/>
          <a:p>
            <a:fld id="{DD6748E4-09F0-45B6-95F0-584B79D49D87}" type="slidenum">
              <a:rPr lang="en-US" smtClean="0"/>
              <a:t>2</a:t>
            </a:fld>
            <a:endParaRPr lang="en-US"/>
          </a:p>
        </p:txBody>
      </p:sp>
      <p:sp>
        <p:nvSpPr>
          <p:cNvPr id="6" name="文本框 5">
            <a:extLst>
              <a:ext uri="{FF2B5EF4-FFF2-40B4-BE49-F238E27FC236}">
                <a16:creationId xmlns:a16="http://schemas.microsoft.com/office/drawing/2014/main" xmlns="" id="{10B00165-0BEE-476E-A828-933EDBA966A9}"/>
              </a:ext>
            </a:extLst>
          </p:cNvPr>
          <p:cNvSpPr txBox="1"/>
          <p:nvPr/>
        </p:nvSpPr>
        <p:spPr>
          <a:xfrm flipH="1">
            <a:off x="2509312" y="430458"/>
            <a:ext cx="3320018" cy="553998"/>
          </a:xfrm>
          <a:prstGeom prst="rect">
            <a:avLst/>
          </a:prstGeom>
          <a:noFill/>
        </p:spPr>
        <p:txBody>
          <a:bodyPr wrap="square" rtlCol="0">
            <a:spAutoFit/>
          </a:bodyPr>
          <a:lstStyle/>
          <a:p>
            <a:r>
              <a:rPr lang="en-US" altLang="zh-CN" sz="3000" b="1" dirty="0">
                <a:latin typeface="Arial" panose="020B0604020202020204" pitchFamily="34" charset="0"/>
                <a:cs typeface="Arial" panose="020B0604020202020204" pitchFamily="34" charset="0"/>
              </a:rPr>
              <a:t>why?</a:t>
            </a:r>
            <a:endParaRPr lang="zh-CN" altLang="en-US" sz="3000" b="1" dirty="0">
              <a:latin typeface="Arial" panose="020B0604020202020204" pitchFamily="34" charset="0"/>
              <a:cs typeface="Arial" panose="020B0604020202020204" pitchFamily="34" charset="0"/>
            </a:endParaRPr>
          </a:p>
        </p:txBody>
      </p:sp>
      <p:sp>
        <p:nvSpPr>
          <p:cNvPr id="2" name="Rectángulo 1"/>
          <p:cNvSpPr/>
          <p:nvPr/>
        </p:nvSpPr>
        <p:spPr>
          <a:xfrm>
            <a:off x="2509312" y="1006278"/>
            <a:ext cx="9682688" cy="369332"/>
          </a:xfrm>
          <a:prstGeom prst="rect">
            <a:avLst/>
          </a:prstGeom>
        </p:spPr>
        <p:txBody>
          <a:bodyPr wrap="square">
            <a:spAutoFit/>
          </a:bodyPr>
          <a:lstStyle/>
          <a:p>
            <a:pPr algn="just"/>
            <a:r>
              <a:rPr lang="en-US" dirty="0">
                <a:latin typeface="Arial" panose="020B0604020202020204" pitchFamily="34" charset="0"/>
                <a:cs typeface="Arial" panose="020B0604020202020204" pitchFamily="34" charset="0"/>
              </a:rPr>
              <a:t>Without a title, your paper may never be read or even found by interested readers.</a:t>
            </a:r>
          </a:p>
        </p:txBody>
      </p:sp>
      <p:sp>
        <p:nvSpPr>
          <p:cNvPr id="8" name="矩形 6">
            <a:extLst>
              <a:ext uri="{FF2B5EF4-FFF2-40B4-BE49-F238E27FC236}">
                <a16:creationId xmlns:a16="http://schemas.microsoft.com/office/drawing/2014/main" xmlns="" id="{CD44752D-10E6-4364-9A7D-D8E08787F775}"/>
              </a:ext>
            </a:extLst>
          </p:cNvPr>
          <p:cNvSpPr/>
          <p:nvPr/>
        </p:nvSpPr>
        <p:spPr>
          <a:xfrm>
            <a:off x="253063" y="-99006"/>
            <a:ext cx="1944450" cy="3170099"/>
          </a:xfrm>
          <a:prstGeom prst="rect">
            <a:avLst/>
          </a:prstGeom>
          <a:noFill/>
        </p:spPr>
        <p:txBody>
          <a:bodyPr wrap="square" lIns="91440" tIns="45720" rIns="91440" bIns="45720">
            <a:spAutoFit/>
          </a:bodyPr>
          <a:lstStyle/>
          <a:p>
            <a:pPr algn="ctr"/>
            <a:r>
              <a:rPr lang="en-US" altLang="zh-CN" sz="20000" b="1" cap="none" spc="0"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Arial" panose="020B0604020202020204" pitchFamily="34" charset="0"/>
                <a:cs typeface="Arial" panose="020B0604020202020204" pitchFamily="34" charset="0"/>
              </a:rPr>
              <a:t>?</a:t>
            </a:r>
            <a:endParaRPr lang="zh-CN" altLang="en-US" sz="20000" b="1" cap="none" spc="0"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Arial" panose="020B0604020202020204" pitchFamily="34" charset="0"/>
              <a:cs typeface="Arial" panose="020B0604020202020204" pitchFamily="34" charset="0"/>
            </a:endParaRPr>
          </a:p>
        </p:txBody>
      </p:sp>
      <p:pic>
        <p:nvPicPr>
          <p:cNvPr id="3" name="Imagen 2"/>
          <p:cNvPicPr>
            <a:picLocks noChangeAspect="1"/>
          </p:cNvPicPr>
          <p:nvPr/>
        </p:nvPicPr>
        <p:blipFill rotWithShape="1">
          <a:blip r:embed="rId2">
            <a:extLst>
              <a:ext uri="{28A0092B-C50C-407E-A947-70E740481C1C}">
                <a14:useLocalDpi xmlns:a14="http://schemas.microsoft.com/office/drawing/2010/main" val="0"/>
              </a:ext>
            </a:extLst>
          </a:blip>
          <a:srcRect b="81021"/>
          <a:stretch/>
        </p:blipFill>
        <p:spPr>
          <a:xfrm>
            <a:off x="2345582" y="1694045"/>
            <a:ext cx="9467850" cy="1147943"/>
          </a:xfrm>
          <a:prstGeom prst="rect">
            <a:avLst/>
          </a:prstGeom>
        </p:spPr>
      </p:pic>
      <p:pic>
        <p:nvPicPr>
          <p:cNvPr id="5" name="Imagen 4"/>
          <p:cNvPicPr>
            <a:picLocks noChangeAspect="1"/>
          </p:cNvPicPr>
          <p:nvPr/>
        </p:nvPicPr>
        <p:blipFill rotWithShape="1">
          <a:blip r:embed="rId3">
            <a:extLst>
              <a:ext uri="{28A0092B-C50C-407E-A947-70E740481C1C}">
                <a14:useLocalDpi xmlns:a14="http://schemas.microsoft.com/office/drawing/2010/main" val="0"/>
              </a:ext>
            </a:extLst>
          </a:blip>
          <a:srcRect r="22271" b="62208"/>
          <a:stretch/>
        </p:blipFill>
        <p:spPr>
          <a:xfrm>
            <a:off x="186388" y="3071371"/>
            <a:ext cx="6679386" cy="1839869"/>
          </a:xfrm>
          <a:prstGeom prst="rect">
            <a:avLst/>
          </a:prstGeom>
        </p:spPr>
      </p:pic>
      <p:pic>
        <p:nvPicPr>
          <p:cNvPr id="9" name="Imagen 8"/>
          <p:cNvPicPr>
            <a:picLocks noChangeAspect="1"/>
          </p:cNvPicPr>
          <p:nvPr/>
        </p:nvPicPr>
        <p:blipFill rotWithShape="1">
          <a:blip r:embed="rId4">
            <a:extLst>
              <a:ext uri="{28A0092B-C50C-407E-A947-70E740481C1C}">
                <a14:useLocalDpi xmlns:a14="http://schemas.microsoft.com/office/drawing/2010/main" val="0"/>
              </a:ext>
            </a:extLst>
          </a:blip>
          <a:srcRect t="8645" r="30167"/>
          <a:stretch/>
        </p:blipFill>
        <p:spPr>
          <a:xfrm>
            <a:off x="8229151" y="3523931"/>
            <a:ext cx="3686625" cy="2774618"/>
          </a:xfrm>
          <a:prstGeom prst="rect">
            <a:avLst/>
          </a:prstGeom>
        </p:spPr>
      </p:pic>
      <p:pic>
        <p:nvPicPr>
          <p:cNvPr id="10" name="Imagen 9"/>
          <p:cNvPicPr>
            <a:picLocks noChangeAspect="1"/>
          </p:cNvPicPr>
          <p:nvPr/>
        </p:nvPicPr>
        <p:blipFill rotWithShape="1">
          <a:blip r:embed="rId5">
            <a:extLst>
              <a:ext uri="{28A0092B-C50C-407E-A947-70E740481C1C}">
                <a14:useLocalDpi xmlns:a14="http://schemas.microsoft.com/office/drawing/2010/main" val="0"/>
              </a:ext>
            </a:extLst>
          </a:blip>
          <a:srcRect r="12125"/>
          <a:stretch/>
        </p:blipFill>
        <p:spPr>
          <a:xfrm>
            <a:off x="3841351" y="3809583"/>
            <a:ext cx="4174279" cy="2719224"/>
          </a:xfrm>
          <a:prstGeom prst="rect">
            <a:avLst/>
          </a:prstGeom>
        </p:spPr>
      </p:pic>
      <p:sp>
        <p:nvSpPr>
          <p:cNvPr id="15" name="CuadroTexto 14"/>
          <p:cNvSpPr txBox="1"/>
          <p:nvPr/>
        </p:nvSpPr>
        <p:spPr>
          <a:xfrm>
            <a:off x="4382150" y="6492874"/>
            <a:ext cx="3441442" cy="307777"/>
          </a:xfrm>
          <a:prstGeom prst="rect">
            <a:avLst/>
          </a:prstGeom>
          <a:noFill/>
        </p:spPr>
        <p:txBody>
          <a:bodyPr wrap="square" rtlCol="0">
            <a:spAutoFit/>
          </a:bodyPr>
          <a:lstStyle/>
          <a:p>
            <a:r>
              <a:rPr lang="en-US" sz="1400" dirty="0">
                <a:latin typeface="Arial" panose="020B0604020202020204" pitchFamily="34" charset="0"/>
                <a:cs typeface="Arial" panose="020B0604020202020204" pitchFamily="34" charset="0"/>
              </a:rPr>
              <a:t>Journal of Landscape and Architecture</a:t>
            </a:r>
          </a:p>
        </p:txBody>
      </p:sp>
      <p:sp>
        <p:nvSpPr>
          <p:cNvPr id="16" name="CuadroTexto 15"/>
          <p:cNvSpPr txBox="1"/>
          <p:nvPr/>
        </p:nvSpPr>
        <p:spPr>
          <a:xfrm>
            <a:off x="8414233" y="6492873"/>
            <a:ext cx="3441442" cy="307777"/>
          </a:xfrm>
          <a:prstGeom prst="rect">
            <a:avLst/>
          </a:prstGeom>
          <a:noFill/>
        </p:spPr>
        <p:txBody>
          <a:bodyPr wrap="square" rtlCol="0">
            <a:spAutoFit/>
          </a:bodyPr>
          <a:lstStyle/>
          <a:p>
            <a:r>
              <a:rPr lang="en-US" sz="1400" dirty="0">
                <a:latin typeface="Arial" panose="020B0604020202020204" pitchFamily="34" charset="0"/>
                <a:cs typeface="Arial" panose="020B0604020202020204" pitchFamily="34" charset="0"/>
              </a:rPr>
              <a:t>Yonsei University Library Search engine</a:t>
            </a:r>
          </a:p>
        </p:txBody>
      </p:sp>
      <p:sp>
        <p:nvSpPr>
          <p:cNvPr id="17" name="Elipse 16"/>
          <p:cNvSpPr/>
          <p:nvPr/>
        </p:nvSpPr>
        <p:spPr>
          <a:xfrm>
            <a:off x="7200900" y="1694045"/>
            <a:ext cx="1456223" cy="420509"/>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lecha derecha 17"/>
          <p:cNvSpPr/>
          <p:nvPr/>
        </p:nvSpPr>
        <p:spPr>
          <a:xfrm rot="14156604">
            <a:off x="6799726" y="4626226"/>
            <a:ext cx="484882" cy="282149"/>
          </a:xfrm>
          <a:prstGeom prst="right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lecha derecha 18"/>
          <p:cNvSpPr/>
          <p:nvPr/>
        </p:nvSpPr>
        <p:spPr>
          <a:xfrm rot="10800000">
            <a:off x="6777337" y="3122945"/>
            <a:ext cx="484882" cy="282149"/>
          </a:xfrm>
          <a:prstGeom prst="right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Flecha derecha 20"/>
          <p:cNvSpPr/>
          <p:nvPr/>
        </p:nvSpPr>
        <p:spPr>
          <a:xfrm rot="14156604">
            <a:off x="10577959" y="4770165"/>
            <a:ext cx="484882" cy="282149"/>
          </a:xfrm>
          <a:prstGeom prst="right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CuadroTexto 21"/>
          <p:cNvSpPr txBox="1"/>
          <p:nvPr/>
        </p:nvSpPr>
        <p:spPr>
          <a:xfrm>
            <a:off x="7262219" y="2670133"/>
            <a:ext cx="5192321" cy="307777"/>
          </a:xfrm>
          <a:prstGeom prst="rect">
            <a:avLst/>
          </a:prstGeom>
          <a:noFill/>
        </p:spPr>
        <p:txBody>
          <a:bodyPr wrap="square" rtlCol="0">
            <a:spAutoFit/>
          </a:bodyPr>
          <a:lstStyle/>
          <a:p>
            <a:r>
              <a:rPr lang="en-US" sz="1400" dirty="0">
                <a:latin typeface="Arial" panose="020B0604020202020204" pitchFamily="34" charset="0"/>
                <a:cs typeface="Arial" panose="020B0604020202020204" pitchFamily="34" charset="0"/>
              </a:rPr>
              <a:t>Int. Journal of Interior Architecture + Spatial Design</a:t>
            </a:r>
          </a:p>
        </p:txBody>
      </p:sp>
      <p:sp>
        <p:nvSpPr>
          <p:cNvPr id="23" name="CuadroTexto 22"/>
          <p:cNvSpPr txBox="1"/>
          <p:nvPr/>
        </p:nvSpPr>
        <p:spPr>
          <a:xfrm>
            <a:off x="7350656" y="3057436"/>
            <a:ext cx="3307316" cy="369332"/>
          </a:xfrm>
          <a:prstGeom prst="rect">
            <a:avLst/>
          </a:prstGeom>
          <a:noFill/>
        </p:spPr>
        <p:txBody>
          <a:bodyPr wrap="none" rtlCol="0">
            <a:spAutoFit/>
          </a:bodyPr>
          <a:lstStyle/>
          <a:p>
            <a:r>
              <a:rPr lang="en-US" dirty="0"/>
              <a:t>Search option – </a:t>
            </a:r>
            <a:r>
              <a:rPr lang="en-US" b="1" dirty="0"/>
              <a:t>KEY WORDS</a:t>
            </a:r>
          </a:p>
        </p:txBody>
      </p:sp>
      <p:sp>
        <p:nvSpPr>
          <p:cNvPr id="24" name="Rectángulo 23"/>
          <p:cNvSpPr/>
          <p:nvPr/>
        </p:nvSpPr>
        <p:spPr>
          <a:xfrm>
            <a:off x="3670141" y="548999"/>
            <a:ext cx="9682688" cy="369332"/>
          </a:xfrm>
          <a:prstGeom prst="rect">
            <a:avLst/>
          </a:prstGeom>
        </p:spPr>
        <p:txBody>
          <a:bodyPr wrap="square">
            <a:spAutoFit/>
          </a:bodyPr>
          <a:lstStyle/>
          <a:p>
            <a:pPr algn="just"/>
            <a:r>
              <a:rPr lang="en-US" dirty="0">
                <a:latin typeface="Arial" panose="020B0604020202020204" pitchFamily="34" charset="0"/>
                <a:cs typeface="Arial" panose="020B0604020202020204" pitchFamily="34" charset="0"/>
              </a:rPr>
              <a:t>Influences the impact of your work + number of readers it will attract-</a:t>
            </a:r>
          </a:p>
        </p:txBody>
      </p:sp>
      <p:sp>
        <p:nvSpPr>
          <p:cNvPr id="25" name="CuadroTexto 24"/>
          <p:cNvSpPr txBox="1"/>
          <p:nvPr/>
        </p:nvSpPr>
        <p:spPr>
          <a:xfrm>
            <a:off x="216708" y="5261766"/>
            <a:ext cx="3483753" cy="1384995"/>
          </a:xfrm>
          <a:prstGeom prst="rect">
            <a:avLst/>
          </a:prstGeom>
          <a:solidFill>
            <a:schemeClr val="accent1">
              <a:lumMod val="20000"/>
              <a:lumOff val="80000"/>
            </a:schemeClr>
          </a:solidFill>
        </p:spPr>
        <p:txBody>
          <a:bodyPr wrap="square" rtlCol="0">
            <a:spAutoFit/>
          </a:bodyPr>
          <a:lstStyle/>
          <a:p>
            <a:pPr algn="just"/>
            <a:r>
              <a:rPr lang="en-US" sz="1400" dirty="0">
                <a:latin typeface="Arial" panose="020B0604020202020204" pitchFamily="34" charset="0"/>
                <a:cs typeface="Arial" panose="020B0604020202020204" pitchFamily="34" charset="0"/>
              </a:rPr>
              <a:t>Readers come across </a:t>
            </a:r>
            <a:r>
              <a:rPr lang="en-US" sz="1400" b="1" dirty="0">
                <a:latin typeface="Arial" panose="020B0604020202020204" pitchFamily="34" charset="0"/>
                <a:cs typeface="Arial" panose="020B0604020202020204" pitchFamily="34" charset="0"/>
              </a:rPr>
              <a:t>research paper titles</a:t>
            </a:r>
            <a:r>
              <a:rPr lang="en-US" sz="1400" dirty="0">
                <a:latin typeface="Arial" panose="020B0604020202020204" pitchFamily="34" charset="0"/>
                <a:cs typeface="Arial" panose="020B0604020202020204" pitchFamily="34" charset="0"/>
              </a:rPr>
              <a:t> in searches through databases and reference sections of </a:t>
            </a:r>
            <a:r>
              <a:rPr lang="en-US" sz="1400" b="1" dirty="0">
                <a:latin typeface="Arial" panose="020B0604020202020204" pitchFamily="34" charset="0"/>
                <a:cs typeface="Arial" panose="020B0604020202020204" pitchFamily="34" charset="0"/>
              </a:rPr>
              <a:t>research</a:t>
            </a:r>
            <a:r>
              <a:rPr lang="en-US" sz="1400" dirty="0">
                <a:latin typeface="Arial" panose="020B0604020202020204" pitchFamily="34" charset="0"/>
                <a:cs typeface="Arial" panose="020B0604020202020204" pitchFamily="34" charset="0"/>
              </a:rPr>
              <a:t> papers.</a:t>
            </a:r>
          </a:p>
          <a:p>
            <a:pPr algn="just"/>
            <a:endParaRPr lang="en-US" sz="1400" dirty="0">
              <a:latin typeface="Arial" panose="020B0604020202020204" pitchFamily="34" charset="0"/>
              <a:cs typeface="Arial" panose="020B0604020202020204" pitchFamily="34" charset="0"/>
            </a:endParaRPr>
          </a:p>
          <a:p>
            <a:pPr algn="just"/>
            <a:r>
              <a:rPr lang="en-US" sz="1400" dirty="0">
                <a:latin typeface="Arial" panose="020B0604020202020204" pitchFamily="34" charset="0"/>
                <a:cs typeface="Arial" panose="020B0604020202020204" pitchFamily="34" charset="0"/>
              </a:rPr>
              <a:t> They deduce what a </a:t>
            </a:r>
            <a:r>
              <a:rPr lang="en-US" sz="1400" b="1" dirty="0">
                <a:latin typeface="Arial" panose="020B0604020202020204" pitchFamily="34" charset="0"/>
                <a:cs typeface="Arial" panose="020B0604020202020204" pitchFamily="34" charset="0"/>
              </a:rPr>
              <a:t>paper</a:t>
            </a:r>
            <a:r>
              <a:rPr lang="en-US" sz="1400" dirty="0">
                <a:latin typeface="Arial" panose="020B0604020202020204" pitchFamily="34" charset="0"/>
                <a:cs typeface="Arial" panose="020B0604020202020204" pitchFamily="34" charset="0"/>
              </a:rPr>
              <a:t> is about and its relevance to them based on the </a:t>
            </a:r>
            <a:r>
              <a:rPr lang="en-US" sz="1400" b="1" dirty="0">
                <a:latin typeface="Arial" panose="020B0604020202020204" pitchFamily="34" charset="0"/>
                <a:cs typeface="Arial" panose="020B0604020202020204" pitchFamily="34" charset="0"/>
              </a:rPr>
              <a:t>title</a:t>
            </a:r>
            <a:r>
              <a:rPr lang="en-US" sz="1400" dirty="0">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40429474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a:extLst>
              <a:ext uri="{FF2B5EF4-FFF2-40B4-BE49-F238E27FC236}">
                <a16:creationId xmlns:a16="http://schemas.microsoft.com/office/drawing/2014/main" xmlns="" id="{D474DF3F-E1F1-4BEE-BA4C-6D8CF6EDA9C6}"/>
              </a:ext>
            </a:extLst>
          </p:cNvPr>
          <p:cNvSpPr>
            <a:spLocks noGrp="1"/>
          </p:cNvSpPr>
          <p:nvPr>
            <p:ph type="sldNum" sz="quarter" idx="12"/>
          </p:nvPr>
        </p:nvSpPr>
        <p:spPr/>
        <p:txBody>
          <a:bodyPr/>
          <a:lstStyle/>
          <a:p>
            <a:fld id="{DD6748E4-09F0-45B6-95F0-584B79D49D87}" type="slidenum">
              <a:rPr lang="en-US" smtClean="0"/>
              <a:t>3</a:t>
            </a:fld>
            <a:endParaRPr lang="en-US"/>
          </a:p>
        </p:txBody>
      </p:sp>
      <p:sp>
        <p:nvSpPr>
          <p:cNvPr id="6" name="文本框 5">
            <a:extLst>
              <a:ext uri="{FF2B5EF4-FFF2-40B4-BE49-F238E27FC236}">
                <a16:creationId xmlns:a16="http://schemas.microsoft.com/office/drawing/2014/main" xmlns="" id="{10B00165-0BEE-476E-A828-933EDBA966A9}"/>
              </a:ext>
            </a:extLst>
          </p:cNvPr>
          <p:cNvSpPr txBox="1"/>
          <p:nvPr/>
        </p:nvSpPr>
        <p:spPr>
          <a:xfrm flipH="1">
            <a:off x="1857772" y="2984504"/>
            <a:ext cx="8600678" cy="553998"/>
          </a:xfrm>
          <a:prstGeom prst="rect">
            <a:avLst/>
          </a:prstGeom>
          <a:noFill/>
        </p:spPr>
        <p:txBody>
          <a:bodyPr wrap="square" rtlCol="0">
            <a:spAutoFit/>
          </a:bodyPr>
          <a:lstStyle/>
          <a:p>
            <a:r>
              <a:rPr lang="en-US" altLang="zh-CN" sz="3000" b="1" dirty="0">
                <a:latin typeface="Arial" panose="020B0604020202020204" pitchFamily="34" charset="0"/>
                <a:cs typeface="Arial" panose="020B0604020202020204" pitchFamily="34" charset="0"/>
              </a:rPr>
              <a:t>How To Write A </a:t>
            </a:r>
            <a:r>
              <a:rPr lang="en-US" altLang="zh-CN" sz="3000" b="1">
                <a:latin typeface="Arial" panose="020B0604020202020204" pitchFamily="34" charset="0"/>
                <a:cs typeface="Arial" panose="020B0604020202020204" pitchFamily="34" charset="0"/>
              </a:rPr>
              <a:t>Good Title </a:t>
            </a:r>
            <a:r>
              <a:rPr lang="en-US" altLang="zh-CN" sz="3000" b="1" dirty="0">
                <a:latin typeface="Arial" panose="020B0604020202020204" pitchFamily="34" charset="0"/>
                <a:cs typeface="Arial" panose="020B0604020202020204" pitchFamily="34" charset="0"/>
              </a:rPr>
              <a:t>For Journal Article?</a:t>
            </a:r>
            <a:endParaRPr lang="zh-CN" altLang="en-US" sz="30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648188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Title 1"/>
          <p:cNvSpPr txBox="1"/>
          <p:nvPr/>
        </p:nvSpPr>
        <p:spPr>
          <a:xfrm>
            <a:off x="838200" y="365125"/>
            <a:ext cx="10515600" cy="442595"/>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2800" kern="1200">
                <a:solidFill>
                  <a:schemeClr val="tx1"/>
                </a:solidFill>
                <a:latin typeface="+mj-lt"/>
                <a:ea typeface="+mj-ea"/>
                <a:cs typeface="+mj-cs"/>
              </a:defRPr>
            </a:lvl1pPr>
          </a:lstStyle>
          <a:p>
            <a:r>
              <a:rPr lang="en-US" altLang="zh-CN" b="1" u="sng" dirty="0">
                <a:latin typeface="Arial" panose="020B0604020202020204" pitchFamily="34" charset="0"/>
                <a:cs typeface="Arial" panose="020B0604020202020204" pitchFamily="34" charset="0"/>
                <a:sym typeface="+mn-ea"/>
              </a:rPr>
              <a:t>Start With A Draft</a:t>
            </a:r>
            <a:endParaRPr lang="zh-CN" altLang="en-US" b="1" u="sng" dirty="0">
              <a:latin typeface="Arial" panose="020B0604020202020204" pitchFamily="34" charset="0"/>
              <a:cs typeface="Arial" panose="020B0604020202020204" pitchFamily="34" charset="0"/>
            </a:endParaRPr>
          </a:p>
        </p:txBody>
      </p:sp>
      <p:sp>
        <p:nvSpPr>
          <p:cNvPr id="6" name="灯片编号占位符 5"/>
          <p:cNvSpPr>
            <a:spLocks noGrp="1"/>
          </p:cNvSpPr>
          <p:nvPr>
            <p:ph type="sldNum" sz="quarter" idx="12"/>
          </p:nvPr>
        </p:nvSpPr>
        <p:spPr/>
        <p:txBody>
          <a:bodyPr/>
          <a:lstStyle/>
          <a:p>
            <a:fld id="{DD6748E4-09F0-45B6-95F0-584B79D49D87}" type="slidenum">
              <a:rPr lang="en-US" smtClean="0"/>
              <a:t>4</a:t>
            </a:fld>
            <a:endParaRPr lang="en-US"/>
          </a:p>
        </p:txBody>
      </p:sp>
      <p:sp>
        <p:nvSpPr>
          <p:cNvPr id="13" name="Content Placeholder 2"/>
          <p:cNvSpPr>
            <a:spLocks noGrp="1"/>
          </p:cNvSpPr>
          <p:nvPr>
            <p:ph idx="1"/>
          </p:nvPr>
        </p:nvSpPr>
        <p:spPr>
          <a:xfrm>
            <a:off x="838200" y="914400"/>
            <a:ext cx="5546558" cy="5318759"/>
          </a:xfrm>
        </p:spPr>
        <p:txBody>
          <a:bodyPr/>
          <a:lstStyle/>
          <a:p>
            <a:pPr marL="0" indent="0">
              <a:buNone/>
            </a:pPr>
            <a:r>
              <a:rPr lang="en-HK" u="sng" dirty="0">
                <a:latin typeface="Arial" panose="020B0604020202020204" pitchFamily="34" charset="0"/>
                <a:cs typeface="Arial" panose="020B0604020202020204" pitchFamily="34" charset="0"/>
              </a:rPr>
              <a:t>Steps:</a:t>
            </a:r>
          </a:p>
          <a:p>
            <a:pPr marL="342900" indent="-342900">
              <a:buFont typeface="+mj-lt"/>
              <a:buAutoNum type="arabicPeriod"/>
            </a:pPr>
            <a:r>
              <a:rPr lang="en-HK" b="1" dirty="0">
                <a:latin typeface="Arial" panose="020B0604020202020204" pitchFamily="34" charset="0"/>
                <a:cs typeface="Arial" panose="020B0604020202020204" pitchFamily="34" charset="0"/>
              </a:rPr>
              <a:t>Answer the questions: </a:t>
            </a:r>
          </a:p>
          <a:p>
            <a:pPr lvl="1"/>
            <a:r>
              <a:rPr lang="en-HK" dirty="0">
                <a:latin typeface="Arial" panose="020B0604020202020204" pitchFamily="34" charset="0"/>
                <a:cs typeface="Arial" panose="020B0604020202020204" pitchFamily="34" charset="0"/>
              </a:rPr>
              <a:t>What is my paper about? </a:t>
            </a:r>
          </a:p>
          <a:p>
            <a:pPr lvl="1"/>
            <a:r>
              <a:rPr lang="en-HK" dirty="0">
                <a:latin typeface="Arial" panose="020B0604020202020204" pitchFamily="34" charset="0"/>
                <a:cs typeface="Arial" panose="020B0604020202020204" pitchFamily="34" charset="0"/>
              </a:rPr>
              <a:t>What techniques/ designs were used?  </a:t>
            </a:r>
          </a:p>
          <a:p>
            <a:pPr lvl="1"/>
            <a:r>
              <a:rPr lang="en-HK" dirty="0">
                <a:latin typeface="Arial" panose="020B0604020202020204" pitchFamily="34" charset="0"/>
                <a:cs typeface="Arial" panose="020B0604020202020204" pitchFamily="34" charset="0"/>
              </a:rPr>
              <a:t>What is studied?  </a:t>
            </a:r>
          </a:p>
          <a:p>
            <a:pPr lvl="1"/>
            <a:r>
              <a:rPr lang="en-HK" dirty="0">
                <a:latin typeface="Arial" panose="020B0604020202020204" pitchFamily="34" charset="0"/>
                <a:cs typeface="Arial" panose="020B0604020202020204" pitchFamily="34" charset="0"/>
              </a:rPr>
              <a:t>What were the results?</a:t>
            </a:r>
          </a:p>
          <a:p>
            <a:pPr lvl="1"/>
            <a:endParaRPr lang="en-HK" dirty="0">
              <a:latin typeface="Arial" panose="020B0604020202020204" pitchFamily="34" charset="0"/>
              <a:cs typeface="Arial" panose="020B0604020202020204" pitchFamily="34" charset="0"/>
            </a:endParaRPr>
          </a:p>
          <a:p>
            <a:pPr marL="342900" indent="-342900">
              <a:buFont typeface="+mj-lt"/>
              <a:buAutoNum type="arabicPeriod"/>
            </a:pPr>
            <a:r>
              <a:rPr lang="en-HK" b="1" dirty="0">
                <a:solidFill>
                  <a:schemeClr val="bg1">
                    <a:lumMod val="95000"/>
                  </a:schemeClr>
                </a:solidFill>
                <a:latin typeface="Arial" panose="020B0604020202020204" pitchFamily="34" charset="0"/>
                <a:cs typeface="Arial" panose="020B0604020202020204" pitchFamily="34" charset="0"/>
              </a:rPr>
              <a:t>Use answers to list key words</a:t>
            </a:r>
          </a:p>
          <a:p>
            <a:pPr marL="342900" indent="-342900">
              <a:buFont typeface="+mj-lt"/>
              <a:buAutoNum type="arabicPeriod"/>
            </a:pPr>
            <a:endParaRPr lang="en-HK" b="1" dirty="0">
              <a:solidFill>
                <a:schemeClr val="bg1">
                  <a:lumMod val="95000"/>
                </a:schemeClr>
              </a:solidFill>
              <a:latin typeface="Arial" panose="020B0604020202020204" pitchFamily="34" charset="0"/>
              <a:cs typeface="Arial" panose="020B0604020202020204" pitchFamily="34" charset="0"/>
            </a:endParaRPr>
          </a:p>
          <a:p>
            <a:pPr marL="342900" indent="-342900">
              <a:buFont typeface="+mj-lt"/>
              <a:buAutoNum type="arabicPeriod"/>
            </a:pPr>
            <a:r>
              <a:rPr lang="en-HK" b="1" dirty="0">
                <a:solidFill>
                  <a:schemeClr val="bg1">
                    <a:lumMod val="95000"/>
                  </a:schemeClr>
                </a:solidFill>
                <a:latin typeface="Arial" panose="020B0604020202020204" pitchFamily="34" charset="0"/>
                <a:cs typeface="Arial" panose="020B0604020202020204" pitchFamily="34" charset="0"/>
              </a:rPr>
              <a:t>Build a sentence with the listed key words</a:t>
            </a:r>
          </a:p>
          <a:p>
            <a:pPr marL="342900" indent="-342900">
              <a:buFont typeface="+mj-lt"/>
              <a:buAutoNum type="arabicPeriod"/>
            </a:pPr>
            <a:endParaRPr lang="en-HK" b="1" dirty="0">
              <a:solidFill>
                <a:schemeClr val="bg1">
                  <a:lumMod val="95000"/>
                </a:schemeClr>
              </a:solidFill>
              <a:latin typeface="Arial" panose="020B0604020202020204" pitchFamily="34" charset="0"/>
              <a:cs typeface="Arial" panose="020B0604020202020204" pitchFamily="34" charset="0"/>
            </a:endParaRPr>
          </a:p>
          <a:p>
            <a:pPr marL="342900" indent="-342900">
              <a:buFont typeface="+mj-lt"/>
              <a:buAutoNum type="arabicPeriod"/>
            </a:pPr>
            <a:r>
              <a:rPr lang="en-HK" b="1" dirty="0">
                <a:solidFill>
                  <a:schemeClr val="bg1">
                    <a:lumMod val="95000"/>
                  </a:schemeClr>
                </a:solidFill>
                <a:latin typeface="Arial" panose="020B0604020202020204" pitchFamily="34" charset="0"/>
                <a:cs typeface="Arial" panose="020B0604020202020204" pitchFamily="34" charset="0"/>
              </a:rPr>
              <a:t>Delete all unnecessary words and repetitive words; link the remaining</a:t>
            </a:r>
          </a:p>
          <a:p>
            <a:pPr marL="342900" indent="-342900">
              <a:buFont typeface="+mj-lt"/>
              <a:buAutoNum type="arabicPeriod"/>
            </a:pPr>
            <a:endParaRPr lang="en-HK" b="1" dirty="0">
              <a:solidFill>
                <a:schemeClr val="bg1">
                  <a:lumMod val="95000"/>
                </a:schemeClr>
              </a:solidFill>
              <a:latin typeface="Arial" panose="020B0604020202020204" pitchFamily="34" charset="0"/>
              <a:cs typeface="Arial" panose="020B0604020202020204" pitchFamily="34" charset="0"/>
            </a:endParaRPr>
          </a:p>
          <a:p>
            <a:pPr marL="342900" indent="-342900">
              <a:buFont typeface="+mj-lt"/>
              <a:buAutoNum type="arabicPeriod"/>
            </a:pPr>
            <a:r>
              <a:rPr lang="en-HK" b="1" dirty="0">
                <a:solidFill>
                  <a:schemeClr val="bg1">
                    <a:lumMod val="95000"/>
                  </a:schemeClr>
                </a:solidFill>
                <a:latin typeface="Arial" panose="020B0604020202020204" pitchFamily="34" charset="0"/>
                <a:cs typeface="Arial" panose="020B0604020202020204" pitchFamily="34" charset="0"/>
              </a:rPr>
              <a:t>Delete non-essential information and reword</a:t>
            </a:r>
          </a:p>
          <a:p>
            <a:pPr marL="0" indent="0">
              <a:buNone/>
            </a:pPr>
            <a:r>
              <a:rPr lang="en-HK" dirty="0">
                <a:solidFill>
                  <a:schemeClr val="bg1">
                    <a:lumMod val="95000"/>
                  </a:schemeClr>
                </a:solidFill>
                <a:latin typeface="Arial" panose="020B0604020202020204" pitchFamily="34" charset="0"/>
                <a:cs typeface="Arial" panose="020B0604020202020204" pitchFamily="34" charset="0"/>
              </a:rPr>
              <a:t>	</a:t>
            </a:r>
          </a:p>
        </p:txBody>
      </p:sp>
      <p:graphicFrame>
        <p:nvGraphicFramePr>
          <p:cNvPr id="3" name="Table 2"/>
          <p:cNvGraphicFramePr>
            <a:graphicFrameLocks noGrp="1"/>
          </p:cNvGraphicFramePr>
          <p:nvPr>
            <p:extLst/>
          </p:nvPr>
        </p:nvGraphicFramePr>
        <p:xfrm>
          <a:off x="6384759" y="1266272"/>
          <a:ext cx="4969041" cy="2384025"/>
        </p:xfrm>
        <a:graphic>
          <a:graphicData uri="http://schemas.openxmlformats.org/drawingml/2006/table">
            <a:tbl>
              <a:tblPr firstRow="1" bandRow="1">
                <a:tableStyleId>{0505E3EF-67EA-436B-97B2-0124C06EBD24}</a:tableStyleId>
              </a:tblPr>
              <a:tblGrid>
                <a:gridCol w="4969041">
                  <a:extLst>
                    <a:ext uri="{9D8B030D-6E8A-4147-A177-3AD203B41FA5}">
                      <a16:colId xmlns:a16="http://schemas.microsoft.com/office/drawing/2014/main" xmlns="" val="20000"/>
                    </a:ext>
                  </a:extLst>
                </a:gridCol>
              </a:tblGrid>
              <a:tr h="372345">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HK" b="1" u="sng" dirty="0">
                          <a:latin typeface="Arial" panose="020B0604020202020204" pitchFamily="34" charset="0"/>
                          <a:cs typeface="Arial" panose="020B0604020202020204" pitchFamily="34" charset="0"/>
                        </a:rPr>
                        <a:t>Example</a:t>
                      </a:r>
                    </a:p>
                  </a:txBody>
                  <a:tcPr/>
                </a:tc>
                <a:extLst>
                  <a:ext uri="{0D108BD9-81ED-4DB2-BD59-A6C34878D82A}">
                    <a16:rowId xmlns:a16="http://schemas.microsoft.com/office/drawing/2014/main" xmlns="" val="10000"/>
                  </a:ext>
                </a:extLst>
              </a:tr>
              <a:tr h="1768640">
                <a:tc>
                  <a:txBody>
                    <a:bodyPr/>
                    <a:lstStyle/>
                    <a:p>
                      <a:pPr marL="285750" indent="-285750">
                        <a:buFont typeface="Arial" panose="020B0604020202020204" pitchFamily="34" charset="0"/>
                        <a:buChar char="•"/>
                      </a:pPr>
                      <a:r>
                        <a:rPr lang="en-HK" dirty="0">
                          <a:latin typeface="Arial" panose="020B0604020202020204" pitchFamily="34" charset="0"/>
                          <a:cs typeface="Arial" panose="020B0604020202020204" pitchFamily="34" charset="0"/>
                        </a:rPr>
                        <a:t>My paper studies whether X therapy improves the cognitive function of patients suffering from dementia.</a:t>
                      </a:r>
                    </a:p>
                    <a:p>
                      <a:pPr marL="285750" indent="-285750">
                        <a:buFont typeface="Arial" panose="020B0604020202020204" pitchFamily="34" charset="0"/>
                        <a:buChar char="•"/>
                      </a:pPr>
                      <a:r>
                        <a:rPr lang="en-HK" dirty="0">
                          <a:latin typeface="Arial" panose="020B0604020202020204" pitchFamily="34" charset="0"/>
                          <a:cs typeface="Arial" panose="020B0604020202020204" pitchFamily="34" charset="0"/>
                        </a:rPr>
                        <a:t>It was randomized trial.</a:t>
                      </a:r>
                    </a:p>
                    <a:p>
                      <a:pPr marL="285750" indent="-285750">
                        <a:buFont typeface="Arial" panose="020B0604020202020204" pitchFamily="34" charset="0"/>
                        <a:buChar char="•"/>
                      </a:pPr>
                      <a:r>
                        <a:rPr lang="en-HK" dirty="0">
                          <a:latin typeface="Arial" panose="020B0604020202020204" pitchFamily="34" charset="0"/>
                          <a:cs typeface="Arial" panose="020B0604020202020204" pitchFamily="34" charset="0"/>
                        </a:rPr>
                        <a:t>I studied 40 cases from six cities in Japan.</a:t>
                      </a:r>
                    </a:p>
                    <a:p>
                      <a:pPr marL="285750" indent="-285750">
                        <a:buFont typeface="Arial" panose="020B0604020202020204" pitchFamily="34" charset="0"/>
                        <a:buChar char="•"/>
                      </a:pPr>
                      <a:r>
                        <a:rPr lang="en-HK" dirty="0">
                          <a:latin typeface="Arial" panose="020B0604020202020204" pitchFamily="34" charset="0"/>
                          <a:cs typeface="Arial" panose="020B0604020202020204" pitchFamily="34" charset="0"/>
                        </a:rPr>
                        <a:t>There was an improvement in the cognitive function of patients.</a:t>
                      </a:r>
                    </a:p>
                  </a:txBody>
                  <a:tcPr>
                    <a:solidFill>
                      <a:schemeClr val="bg1"/>
                    </a:solidFill>
                  </a:tcPr>
                </a:tc>
                <a:extLst>
                  <a:ext uri="{0D108BD9-81ED-4DB2-BD59-A6C34878D82A}">
                    <a16:rowId xmlns:a16="http://schemas.microsoft.com/office/drawing/2014/main" xmlns="" val="10001"/>
                  </a:ext>
                </a:extLst>
              </a:tr>
            </a:tbl>
          </a:graphicData>
        </a:graphic>
      </p:graphicFrame>
    </p:spTree>
    <p:extLst>
      <p:ext uri="{BB962C8B-B14F-4D97-AF65-F5344CB8AC3E}">
        <p14:creationId xmlns:p14="http://schemas.microsoft.com/office/powerpoint/2010/main" val="6309421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Title 1"/>
          <p:cNvSpPr txBox="1"/>
          <p:nvPr/>
        </p:nvSpPr>
        <p:spPr>
          <a:xfrm>
            <a:off x="838200" y="365125"/>
            <a:ext cx="10515600" cy="442595"/>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2800" kern="1200">
                <a:solidFill>
                  <a:schemeClr val="tx1"/>
                </a:solidFill>
                <a:latin typeface="+mj-lt"/>
                <a:ea typeface="+mj-ea"/>
                <a:cs typeface="+mj-cs"/>
              </a:defRPr>
            </a:lvl1pPr>
          </a:lstStyle>
          <a:p>
            <a:r>
              <a:rPr lang="en-US" altLang="zh-CN" b="1" u="sng" dirty="0">
                <a:latin typeface="Arial" panose="020B0604020202020204" pitchFamily="34" charset="0"/>
                <a:cs typeface="Arial" panose="020B0604020202020204" pitchFamily="34" charset="0"/>
                <a:sym typeface="+mn-ea"/>
              </a:rPr>
              <a:t>Start With A Draft</a:t>
            </a:r>
            <a:endParaRPr lang="zh-CN" altLang="en-US" b="1" u="sng" dirty="0">
              <a:latin typeface="Arial" panose="020B0604020202020204" pitchFamily="34" charset="0"/>
              <a:cs typeface="Arial" panose="020B0604020202020204" pitchFamily="34" charset="0"/>
            </a:endParaRPr>
          </a:p>
        </p:txBody>
      </p:sp>
      <p:sp>
        <p:nvSpPr>
          <p:cNvPr id="6" name="灯片编号占位符 5"/>
          <p:cNvSpPr>
            <a:spLocks noGrp="1"/>
          </p:cNvSpPr>
          <p:nvPr>
            <p:ph type="sldNum" sz="quarter" idx="12"/>
          </p:nvPr>
        </p:nvSpPr>
        <p:spPr/>
        <p:txBody>
          <a:bodyPr/>
          <a:lstStyle/>
          <a:p>
            <a:fld id="{DD6748E4-09F0-45B6-95F0-584B79D49D87}" type="slidenum">
              <a:rPr lang="en-US" smtClean="0"/>
              <a:t>5</a:t>
            </a:fld>
            <a:endParaRPr lang="en-US"/>
          </a:p>
        </p:txBody>
      </p:sp>
      <p:sp>
        <p:nvSpPr>
          <p:cNvPr id="13" name="Content Placeholder 2"/>
          <p:cNvSpPr>
            <a:spLocks noGrp="1"/>
          </p:cNvSpPr>
          <p:nvPr>
            <p:ph idx="1"/>
          </p:nvPr>
        </p:nvSpPr>
        <p:spPr>
          <a:xfrm>
            <a:off x="838200" y="914400"/>
            <a:ext cx="5546558" cy="5318759"/>
          </a:xfrm>
        </p:spPr>
        <p:txBody>
          <a:bodyPr/>
          <a:lstStyle/>
          <a:p>
            <a:pPr marL="0" indent="0">
              <a:buNone/>
            </a:pPr>
            <a:r>
              <a:rPr lang="en-HK" u="sng" dirty="0">
                <a:latin typeface="Arial" panose="020B0604020202020204" pitchFamily="34" charset="0"/>
                <a:cs typeface="Arial" panose="020B0604020202020204" pitchFamily="34" charset="0"/>
              </a:rPr>
              <a:t>Steps:</a:t>
            </a:r>
          </a:p>
          <a:p>
            <a:pPr marL="342900" indent="-342900">
              <a:buFont typeface="+mj-lt"/>
              <a:buAutoNum type="arabicPeriod"/>
            </a:pPr>
            <a:r>
              <a:rPr lang="en-HK" b="1" dirty="0">
                <a:solidFill>
                  <a:schemeClr val="bg1">
                    <a:lumMod val="95000"/>
                  </a:schemeClr>
                </a:solidFill>
                <a:latin typeface="Arial" panose="020B0604020202020204" pitchFamily="34" charset="0"/>
                <a:cs typeface="Arial" panose="020B0604020202020204" pitchFamily="34" charset="0"/>
              </a:rPr>
              <a:t>Answer the questions: </a:t>
            </a:r>
          </a:p>
          <a:p>
            <a:pPr lvl="1"/>
            <a:r>
              <a:rPr lang="en-HK" dirty="0">
                <a:solidFill>
                  <a:schemeClr val="bg1">
                    <a:lumMod val="95000"/>
                  </a:schemeClr>
                </a:solidFill>
                <a:latin typeface="Arial" panose="020B0604020202020204" pitchFamily="34" charset="0"/>
                <a:cs typeface="Arial" panose="020B0604020202020204" pitchFamily="34" charset="0"/>
              </a:rPr>
              <a:t>What is my paper about? </a:t>
            </a:r>
          </a:p>
          <a:p>
            <a:pPr lvl="1"/>
            <a:r>
              <a:rPr lang="en-HK" dirty="0">
                <a:solidFill>
                  <a:schemeClr val="bg1">
                    <a:lumMod val="95000"/>
                  </a:schemeClr>
                </a:solidFill>
                <a:latin typeface="Arial" panose="020B0604020202020204" pitchFamily="34" charset="0"/>
                <a:cs typeface="Arial" panose="020B0604020202020204" pitchFamily="34" charset="0"/>
              </a:rPr>
              <a:t>What techniques/ designs were used?  </a:t>
            </a:r>
          </a:p>
          <a:p>
            <a:pPr lvl="1"/>
            <a:r>
              <a:rPr lang="en-HK" dirty="0">
                <a:solidFill>
                  <a:schemeClr val="bg1">
                    <a:lumMod val="95000"/>
                  </a:schemeClr>
                </a:solidFill>
                <a:latin typeface="Arial" panose="020B0604020202020204" pitchFamily="34" charset="0"/>
                <a:cs typeface="Arial" panose="020B0604020202020204" pitchFamily="34" charset="0"/>
              </a:rPr>
              <a:t>What is studied?  </a:t>
            </a:r>
          </a:p>
          <a:p>
            <a:pPr lvl="1"/>
            <a:r>
              <a:rPr lang="en-HK" dirty="0">
                <a:solidFill>
                  <a:schemeClr val="bg1">
                    <a:lumMod val="95000"/>
                  </a:schemeClr>
                </a:solidFill>
                <a:latin typeface="Arial" panose="020B0604020202020204" pitchFamily="34" charset="0"/>
                <a:cs typeface="Arial" panose="020B0604020202020204" pitchFamily="34" charset="0"/>
              </a:rPr>
              <a:t>What were the results?</a:t>
            </a:r>
          </a:p>
          <a:p>
            <a:pPr lvl="1"/>
            <a:endParaRPr lang="en-HK" dirty="0">
              <a:latin typeface="Arial" panose="020B0604020202020204" pitchFamily="34" charset="0"/>
              <a:cs typeface="Arial" panose="020B0604020202020204" pitchFamily="34" charset="0"/>
            </a:endParaRPr>
          </a:p>
          <a:p>
            <a:pPr marL="342900" indent="-342900">
              <a:buFont typeface="+mj-lt"/>
              <a:buAutoNum type="arabicPeriod"/>
            </a:pPr>
            <a:r>
              <a:rPr lang="en-HK" b="1" dirty="0">
                <a:latin typeface="Arial" panose="020B0604020202020204" pitchFamily="34" charset="0"/>
                <a:cs typeface="Arial" panose="020B0604020202020204" pitchFamily="34" charset="0"/>
              </a:rPr>
              <a:t>Use answers to list key words</a:t>
            </a:r>
          </a:p>
          <a:p>
            <a:pPr marL="342900" indent="-342900">
              <a:buFont typeface="+mj-lt"/>
              <a:buAutoNum type="arabicPeriod"/>
            </a:pPr>
            <a:endParaRPr lang="en-HK" b="1" dirty="0">
              <a:latin typeface="Arial" panose="020B0604020202020204" pitchFamily="34" charset="0"/>
              <a:cs typeface="Arial" panose="020B0604020202020204" pitchFamily="34" charset="0"/>
            </a:endParaRPr>
          </a:p>
          <a:p>
            <a:pPr marL="342900" indent="-342900">
              <a:buFont typeface="+mj-lt"/>
              <a:buAutoNum type="arabicPeriod"/>
            </a:pPr>
            <a:r>
              <a:rPr lang="en-HK" b="1" dirty="0">
                <a:solidFill>
                  <a:schemeClr val="bg1">
                    <a:lumMod val="95000"/>
                  </a:schemeClr>
                </a:solidFill>
                <a:latin typeface="Arial" panose="020B0604020202020204" pitchFamily="34" charset="0"/>
                <a:cs typeface="Arial" panose="020B0604020202020204" pitchFamily="34" charset="0"/>
              </a:rPr>
              <a:t>Build a sentence with the listed key words</a:t>
            </a:r>
          </a:p>
          <a:p>
            <a:pPr marL="342900" indent="-342900">
              <a:buFont typeface="+mj-lt"/>
              <a:buAutoNum type="arabicPeriod"/>
            </a:pPr>
            <a:endParaRPr lang="en-HK" b="1" dirty="0">
              <a:solidFill>
                <a:schemeClr val="bg1">
                  <a:lumMod val="95000"/>
                </a:schemeClr>
              </a:solidFill>
              <a:latin typeface="Arial" panose="020B0604020202020204" pitchFamily="34" charset="0"/>
              <a:cs typeface="Arial" panose="020B0604020202020204" pitchFamily="34" charset="0"/>
            </a:endParaRPr>
          </a:p>
          <a:p>
            <a:pPr marL="342900" indent="-342900">
              <a:buFont typeface="+mj-lt"/>
              <a:buAutoNum type="arabicPeriod"/>
            </a:pPr>
            <a:r>
              <a:rPr lang="en-HK" b="1" dirty="0">
                <a:solidFill>
                  <a:schemeClr val="bg1">
                    <a:lumMod val="95000"/>
                  </a:schemeClr>
                </a:solidFill>
                <a:latin typeface="Arial" panose="020B0604020202020204" pitchFamily="34" charset="0"/>
                <a:cs typeface="Arial" panose="020B0604020202020204" pitchFamily="34" charset="0"/>
              </a:rPr>
              <a:t>Delete all unnecessary words and repetitive words; link the remaining</a:t>
            </a:r>
          </a:p>
          <a:p>
            <a:pPr marL="342900" indent="-342900">
              <a:buFont typeface="+mj-lt"/>
              <a:buAutoNum type="arabicPeriod"/>
            </a:pPr>
            <a:endParaRPr lang="en-HK" b="1" dirty="0">
              <a:solidFill>
                <a:schemeClr val="bg1">
                  <a:lumMod val="95000"/>
                </a:schemeClr>
              </a:solidFill>
              <a:latin typeface="Arial" panose="020B0604020202020204" pitchFamily="34" charset="0"/>
              <a:cs typeface="Arial" panose="020B0604020202020204" pitchFamily="34" charset="0"/>
            </a:endParaRPr>
          </a:p>
          <a:p>
            <a:pPr marL="342900" indent="-342900">
              <a:buFont typeface="+mj-lt"/>
              <a:buAutoNum type="arabicPeriod"/>
            </a:pPr>
            <a:r>
              <a:rPr lang="en-HK" b="1" dirty="0">
                <a:solidFill>
                  <a:schemeClr val="bg1">
                    <a:lumMod val="95000"/>
                  </a:schemeClr>
                </a:solidFill>
                <a:latin typeface="Arial" panose="020B0604020202020204" pitchFamily="34" charset="0"/>
                <a:cs typeface="Arial" panose="020B0604020202020204" pitchFamily="34" charset="0"/>
              </a:rPr>
              <a:t>Delete non-essential information and reword</a:t>
            </a:r>
          </a:p>
          <a:p>
            <a:pPr marL="0" indent="0">
              <a:buNone/>
            </a:pPr>
            <a:r>
              <a:rPr lang="en-HK" dirty="0">
                <a:solidFill>
                  <a:schemeClr val="bg1">
                    <a:lumMod val="95000"/>
                  </a:schemeClr>
                </a:solidFill>
                <a:latin typeface="Arial" panose="020B0604020202020204" pitchFamily="34" charset="0"/>
                <a:cs typeface="Arial" panose="020B0604020202020204" pitchFamily="34" charset="0"/>
              </a:rPr>
              <a:t>	</a:t>
            </a:r>
          </a:p>
        </p:txBody>
      </p:sp>
      <p:graphicFrame>
        <p:nvGraphicFramePr>
          <p:cNvPr id="5" name="Table 4"/>
          <p:cNvGraphicFramePr>
            <a:graphicFrameLocks noGrp="1"/>
          </p:cNvGraphicFramePr>
          <p:nvPr>
            <p:extLst/>
          </p:nvPr>
        </p:nvGraphicFramePr>
        <p:xfrm>
          <a:off x="6384759" y="2822356"/>
          <a:ext cx="4969041" cy="2140985"/>
        </p:xfrm>
        <a:graphic>
          <a:graphicData uri="http://schemas.openxmlformats.org/drawingml/2006/table">
            <a:tbl>
              <a:tblPr firstRow="1" bandRow="1">
                <a:tableStyleId>{0505E3EF-67EA-436B-97B2-0124C06EBD24}</a:tableStyleId>
              </a:tblPr>
              <a:tblGrid>
                <a:gridCol w="4969041">
                  <a:extLst>
                    <a:ext uri="{9D8B030D-6E8A-4147-A177-3AD203B41FA5}">
                      <a16:colId xmlns:a16="http://schemas.microsoft.com/office/drawing/2014/main" xmlns="" val="20000"/>
                    </a:ext>
                  </a:extLst>
                </a:gridCol>
              </a:tblGrid>
              <a:tr h="372345">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HK" b="1" u="sng" dirty="0">
                          <a:latin typeface="Arial" panose="020B0604020202020204" pitchFamily="34" charset="0"/>
                          <a:cs typeface="Arial" panose="020B0604020202020204" pitchFamily="34" charset="0"/>
                        </a:rPr>
                        <a:t>Example</a:t>
                      </a:r>
                    </a:p>
                  </a:txBody>
                  <a:tcPr/>
                </a:tc>
                <a:extLst>
                  <a:ext uri="{0D108BD9-81ED-4DB2-BD59-A6C34878D82A}">
                    <a16:rowId xmlns:a16="http://schemas.microsoft.com/office/drawing/2014/main" xmlns="" val="10000"/>
                  </a:ext>
                </a:extLst>
              </a:tr>
              <a:tr h="1768640">
                <a:tc>
                  <a:txBody>
                    <a:bodyPr/>
                    <a:lstStyle/>
                    <a:p>
                      <a:pPr marL="285750" indent="-285750">
                        <a:buFont typeface="Arial" panose="020B0604020202020204" pitchFamily="34" charset="0"/>
                        <a:buChar char="•"/>
                      </a:pPr>
                      <a:r>
                        <a:rPr lang="en-HK" dirty="0">
                          <a:latin typeface="Arial" panose="020B0604020202020204" pitchFamily="34" charset="0"/>
                          <a:cs typeface="Arial" panose="020B0604020202020204" pitchFamily="34" charset="0"/>
                        </a:rPr>
                        <a:t>X therapy</a:t>
                      </a:r>
                    </a:p>
                    <a:p>
                      <a:pPr marL="285750" indent="-285750">
                        <a:buFont typeface="Arial" panose="020B0604020202020204" pitchFamily="34" charset="0"/>
                        <a:buChar char="•"/>
                      </a:pPr>
                      <a:r>
                        <a:rPr lang="en-HK" dirty="0">
                          <a:latin typeface="Arial" panose="020B0604020202020204" pitchFamily="34" charset="0"/>
                          <a:cs typeface="Arial" panose="020B0604020202020204" pitchFamily="34" charset="0"/>
                        </a:rPr>
                        <a:t>Randomized</a:t>
                      </a:r>
                      <a:r>
                        <a:rPr lang="en-HK" baseline="0" dirty="0">
                          <a:latin typeface="Arial" panose="020B0604020202020204" pitchFamily="34" charset="0"/>
                          <a:cs typeface="Arial" panose="020B0604020202020204" pitchFamily="34" charset="0"/>
                        </a:rPr>
                        <a:t> trial</a:t>
                      </a:r>
                    </a:p>
                    <a:p>
                      <a:pPr marL="285750" indent="-285750">
                        <a:buFont typeface="Arial" panose="020B0604020202020204" pitchFamily="34" charset="0"/>
                        <a:buChar char="•"/>
                      </a:pPr>
                      <a:r>
                        <a:rPr lang="en-HK" baseline="0" dirty="0">
                          <a:latin typeface="Arial" panose="020B0604020202020204" pitchFamily="34" charset="0"/>
                          <a:cs typeface="Arial" panose="020B0604020202020204" pitchFamily="34" charset="0"/>
                        </a:rPr>
                        <a:t>Dementia</a:t>
                      </a:r>
                    </a:p>
                    <a:p>
                      <a:pPr marL="285750" indent="-285750">
                        <a:buFont typeface="Arial" panose="020B0604020202020204" pitchFamily="34" charset="0"/>
                        <a:buChar char="•"/>
                      </a:pPr>
                      <a:r>
                        <a:rPr lang="en-HK" baseline="0" dirty="0">
                          <a:latin typeface="Arial" panose="020B0604020202020204" pitchFamily="34" charset="0"/>
                          <a:cs typeface="Arial" panose="020B0604020202020204" pitchFamily="34" charset="0"/>
                        </a:rPr>
                        <a:t>6 Japanese cities</a:t>
                      </a:r>
                    </a:p>
                    <a:p>
                      <a:pPr marL="285750" indent="-285750">
                        <a:buFont typeface="Arial" panose="020B0604020202020204" pitchFamily="34" charset="0"/>
                        <a:buChar char="•"/>
                      </a:pPr>
                      <a:r>
                        <a:rPr lang="en-HK" baseline="0" dirty="0">
                          <a:latin typeface="Arial" panose="020B0604020202020204" pitchFamily="34" charset="0"/>
                          <a:cs typeface="Arial" panose="020B0604020202020204" pitchFamily="34" charset="0"/>
                        </a:rPr>
                        <a:t>40 cases </a:t>
                      </a:r>
                    </a:p>
                    <a:p>
                      <a:pPr marL="285750" indent="-285750">
                        <a:buFont typeface="Arial" panose="020B0604020202020204" pitchFamily="34" charset="0"/>
                        <a:buChar char="•"/>
                      </a:pPr>
                      <a:r>
                        <a:rPr lang="en-HK" baseline="0" dirty="0">
                          <a:latin typeface="Arial" panose="020B0604020202020204" pitchFamily="34" charset="0"/>
                          <a:cs typeface="Arial" panose="020B0604020202020204" pitchFamily="34" charset="0"/>
                        </a:rPr>
                        <a:t>Improved cognitive function</a:t>
                      </a:r>
                      <a:endParaRPr lang="en-HK" dirty="0">
                        <a:latin typeface="Arial" panose="020B0604020202020204" pitchFamily="34" charset="0"/>
                        <a:cs typeface="Arial" panose="020B0604020202020204" pitchFamily="34" charset="0"/>
                      </a:endParaRPr>
                    </a:p>
                  </a:txBody>
                  <a:tcPr>
                    <a:solidFill>
                      <a:schemeClr val="bg1"/>
                    </a:solidFill>
                  </a:tcPr>
                </a:tc>
                <a:extLst>
                  <a:ext uri="{0D108BD9-81ED-4DB2-BD59-A6C34878D82A}">
                    <a16:rowId xmlns:a16="http://schemas.microsoft.com/office/drawing/2014/main" xmlns="" val="10001"/>
                  </a:ext>
                </a:extLst>
              </a:tr>
            </a:tbl>
          </a:graphicData>
        </a:graphic>
      </p:graphicFrame>
    </p:spTree>
    <p:extLst>
      <p:ext uri="{BB962C8B-B14F-4D97-AF65-F5344CB8AC3E}">
        <p14:creationId xmlns:p14="http://schemas.microsoft.com/office/powerpoint/2010/main" val="12551347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Title 1"/>
          <p:cNvSpPr txBox="1"/>
          <p:nvPr/>
        </p:nvSpPr>
        <p:spPr>
          <a:xfrm>
            <a:off x="838200" y="365125"/>
            <a:ext cx="10515600" cy="442595"/>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2800" kern="1200">
                <a:solidFill>
                  <a:schemeClr val="tx1"/>
                </a:solidFill>
                <a:latin typeface="+mj-lt"/>
                <a:ea typeface="+mj-ea"/>
                <a:cs typeface="+mj-cs"/>
              </a:defRPr>
            </a:lvl1pPr>
          </a:lstStyle>
          <a:p>
            <a:r>
              <a:rPr lang="en-US" altLang="zh-CN" b="1" u="sng" dirty="0">
                <a:latin typeface="Arial" panose="020B0604020202020204" pitchFamily="34" charset="0"/>
                <a:cs typeface="Arial" panose="020B0604020202020204" pitchFamily="34" charset="0"/>
                <a:sym typeface="+mn-ea"/>
              </a:rPr>
              <a:t>Start With A Draft</a:t>
            </a:r>
            <a:endParaRPr lang="zh-CN" altLang="en-US" b="1" u="sng" dirty="0">
              <a:latin typeface="Arial" panose="020B0604020202020204" pitchFamily="34" charset="0"/>
              <a:cs typeface="Arial" panose="020B0604020202020204" pitchFamily="34" charset="0"/>
            </a:endParaRPr>
          </a:p>
        </p:txBody>
      </p:sp>
      <p:sp>
        <p:nvSpPr>
          <p:cNvPr id="6" name="灯片编号占位符 5"/>
          <p:cNvSpPr>
            <a:spLocks noGrp="1"/>
          </p:cNvSpPr>
          <p:nvPr>
            <p:ph type="sldNum" sz="quarter" idx="12"/>
          </p:nvPr>
        </p:nvSpPr>
        <p:spPr/>
        <p:txBody>
          <a:bodyPr/>
          <a:lstStyle/>
          <a:p>
            <a:fld id="{DD6748E4-09F0-45B6-95F0-584B79D49D87}" type="slidenum">
              <a:rPr lang="en-US" smtClean="0"/>
              <a:t>6</a:t>
            </a:fld>
            <a:endParaRPr lang="en-US"/>
          </a:p>
        </p:txBody>
      </p:sp>
      <p:sp>
        <p:nvSpPr>
          <p:cNvPr id="13" name="Content Placeholder 2"/>
          <p:cNvSpPr>
            <a:spLocks noGrp="1"/>
          </p:cNvSpPr>
          <p:nvPr>
            <p:ph idx="1"/>
          </p:nvPr>
        </p:nvSpPr>
        <p:spPr>
          <a:xfrm>
            <a:off x="838200" y="914400"/>
            <a:ext cx="5546558" cy="5318759"/>
          </a:xfrm>
        </p:spPr>
        <p:txBody>
          <a:bodyPr/>
          <a:lstStyle/>
          <a:p>
            <a:pPr marL="0" indent="0">
              <a:buNone/>
            </a:pPr>
            <a:r>
              <a:rPr lang="en-HK" u="sng" dirty="0">
                <a:latin typeface="Arial" panose="020B0604020202020204" pitchFamily="34" charset="0"/>
                <a:cs typeface="Arial" panose="020B0604020202020204" pitchFamily="34" charset="0"/>
              </a:rPr>
              <a:t>Steps:</a:t>
            </a:r>
          </a:p>
          <a:p>
            <a:pPr marL="342900" indent="-342900">
              <a:buFont typeface="+mj-lt"/>
              <a:buAutoNum type="arabicPeriod"/>
            </a:pPr>
            <a:r>
              <a:rPr lang="en-HK" b="1" dirty="0">
                <a:solidFill>
                  <a:schemeClr val="bg1">
                    <a:lumMod val="95000"/>
                  </a:schemeClr>
                </a:solidFill>
                <a:latin typeface="Arial" panose="020B0604020202020204" pitchFamily="34" charset="0"/>
                <a:cs typeface="Arial" panose="020B0604020202020204" pitchFamily="34" charset="0"/>
              </a:rPr>
              <a:t>Answer the questions: </a:t>
            </a:r>
          </a:p>
          <a:p>
            <a:pPr lvl="1"/>
            <a:r>
              <a:rPr lang="en-HK" dirty="0">
                <a:solidFill>
                  <a:schemeClr val="bg1">
                    <a:lumMod val="95000"/>
                  </a:schemeClr>
                </a:solidFill>
                <a:latin typeface="Arial" panose="020B0604020202020204" pitchFamily="34" charset="0"/>
                <a:cs typeface="Arial" panose="020B0604020202020204" pitchFamily="34" charset="0"/>
              </a:rPr>
              <a:t>What is my paper about? </a:t>
            </a:r>
          </a:p>
          <a:p>
            <a:pPr lvl="1"/>
            <a:r>
              <a:rPr lang="en-HK" dirty="0">
                <a:solidFill>
                  <a:schemeClr val="bg1">
                    <a:lumMod val="95000"/>
                  </a:schemeClr>
                </a:solidFill>
                <a:latin typeface="Arial" panose="020B0604020202020204" pitchFamily="34" charset="0"/>
                <a:cs typeface="Arial" panose="020B0604020202020204" pitchFamily="34" charset="0"/>
              </a:rPr>
              <a:t>What techniques/ designs were used?  </a:t>
            </a:r>
          </a:p>
          <a:p>
            <a:pPr lvl="1"/>
            <a:r>
              <a:rPr lang="en-HK" dirty="0">
                <a:solidFill>
                  <a:schemeClr val="bg1">
                    <a:lumMod val="95000"/>
                  </a:schemeClr>
                </a:solidFill>
                <a:latin typeface="Arial" panose="020B0604020202020204" pitchFamily="34" charset="0"/>
                <a:cs typeface="Arial" panose="020B0604020202020204" pitchFamily="34" charset="0"/>
              </a:rPr>
              <a:t>What is studied?  </a:t>
            </a:r>
          </a:p>
          <a:p>
            <a:pPr lvl="1"/>
            <a:r>
              <a:rPr lang="en-HK" dirty="0">
                <a:solidFill>
                  <a:schemeClr val="bg1">
                    <a:lumMod val="95000"/>
                  </a:schemeClr>
                </a:solidFill>
                <a:latin typeface="Arial" panose="020B0604020202020204" pitchFamily="34" charset="0"/>
                <a:cs typeface="Arial" panose="020B0604020202020204" pitchFamily="34" charset="0"/>
              </a:rPr>
              <a:t>What were the results?</a:t>
            </a:r>
          </a:p>
          <a:p>
            <a:pPr lvl="1"/>
            <a:endParaRPr lang="en-HK" dirty="0">
              <a:solidFill>
                <a:schemeClr val="bg1">
                  <a:lumMod val="95000"/>
                </a:schemeClr>
              </a:solidFill>
              <a:latin typeface="Arial" panose="020B0604020202020204" pitchFamily="34" charset="0"/>
              <a:cs typeface="Arial" panose="020B0604020202020204" pitchFamily="34" charset="0"/>
            </a:endParaRPr>
          </a:p>
          <a:p>
            <a:pPr marL="342900" indent="-342900">
              <a:buFont typeface="+mj-lt"/>
              <a:buAutoNum type="arabicPeriod"/>
            </a:pPr>
            <a:r>
              <a:rPr lang="en-HK" b="1" dirty="0">
                <a:solidFill>
                  <a:schemeClr val="bg1">
                    <a:lumMod val="95000"/>
                  </a:schemeClr>
                </a:solidFill>
                <a:latin typeface="Arial" panose="020B0604020202020204" pitchFamily="34" charset="0"/>
                <a:cs typeface="Arial" panose="020B0604020202020204" pitchFamily="34" charset="0"/>
              </a:rPr>
              <a:t>Use answers to list key words</a:t>
            </a:r>
          </a:p>
          <a:p>
            <a:pPr marL="342900" indent="-342900">
              <a:buFont typeface="+mj-lt"/>
              <a:buAutoNum type="arabicPeriod"/>
            </a:pPr>
            <a:endParaRPr lang="en-HK" b="1" dirty="0">
              <a:latin typeface="Arial" panose="020B0604020202020204" pitchFamily="34" charset="0"/>
              <a:cs typeface="Arial" panose="020B0604020202020204" pitchFamily="34" charset="0"/>
            </a:endParaRPr>
          </a:p>
          <a:p>
            <a:pPr marL="342900" indent="-342900">
              <a:buFont typeface="+mj-lt"/>
              <a:buAutoNum type="arabicPeriod"/>
            </a:pPr>
            <a:r>
              <a:rPr lang="en-HK" b="1" dirty="0">
                <a:latin typeface="Arial" panose="020B0604020202020204" pitchFamily="34" charset="0"/>
                <a:cs typeface="Arial" panose="020B0604020202020204" pitchFamily="34" charset="0"/>
              </a:rPr>
              <a:t>Build a sentence with the listed key words</a:t>
            </a:r>
          </a:p>
          <a:p>
            <a:pPr marL="342900" indent="-342900">
              <a:buFont typeface="+mj-lt"/>
              <a:buAutoNum type="arabicPeriod"/>
            </a:pPr>
            <a:endParaRPr lang="en-HK" b="1" dirty="0">
              <a:latin typeface="Arial" panose="020B0604020202020204" pitchFamily="34" charset="0"/>
              <a:cs typeface="Arial" panose="020B0604020202020204" pitchFamily="34" charset="0"/>
            </a:endParaRPr>
          </a:p>
          <a:p>
            <a:pPr marL="342900" indent="-342900">
              <a:buFont typeface="+mj-lt"/>
              <a:buAutoNum type="arabicPeriod"/>
            </a:pPr>
            <a:r>
              <a:rPr lang="en-HK" b="1" dirty="0">
                <a:solidFill>
                  <a:schemeClr val="bg1">
                    <a:lumMod val="95000"/>
                  </a:schemeClr>
                </a:solidFill>
                <a:latin typeface="Arial" panose="020B0604020202020204" pitchFamily="34" charset="0"/>
                <a:cs typeface="Arial" panose="020B0604020202020204" pitchFamily="34" charset="0"/>
              </a:rPr>
              <a:t>Delete all unnecessary words and repetitive words; link the remaining</a:t>
            </a:r>
          </a:p>
          <a:p>
            <a:pPr marL="342900" indent="-342900">
              <a:buFont typeface="+mj-lt"/>
              <a:buAutoNum type="arabicPeriod"/>
            </a:pPr>
            <a:endParaRPr lang="en-HK" b="1" dirty="0">
              <a:solidFill>
                <a:schemeClr val="bg1">
                  <a:lumMod val="95000"/>
                </a:schemeClr>
              </a:solidFill>
              <a:latin typeface="Arial" panose="020B0604020202020204" pitchFamily="34" charset="0"/>
              <a:cs typeface="Arial" panose="020B0604020202020204" pitchFamily="34" charset="0"/>
            </a:endParaRPr>
          </a:p>
          <a:p>
            <a:pPr marL="342900" indent="-342900">
              <a:buFont typeface="+mj-lt"/>
              <a:buAutoNum type="arabicPeriod"/>
            </a:pPr>
            <a:r>
              <a:rPr lang="en-HK" b="1" dirty="0">
                <a:solidFill>
                  <a:schemeClr val="bg1">
                    <a:lumMod val="95000"/>
                  </a:schemeClr>
                </a:solidFill>
                <a:latin typeface="Arial" panose="020B0604020202020204" pitchFamily="34" charset="0"/>
                <a:cs typeface="Arial" panose="020B0604020202020204" pitchFamily="34" charset="0"/>
              </a:rPr>
              <a:t>Delete non-essential information and reword</a:t>
            </a:r>
          </a:p>
          <a:p>
            <a:pPr marL="0" indent="0">
              <a:buNone/>
            </a:pPr>
            <a:r>
              <a:rPr lang="en-HK" dirty="0">
                <a:solidFill>
                  <a:schemeClr val="bg1">
                    <a:lumMod val="95000"/>
                  </a:schemeClr>
                </a:solidFill>
                <a:latin typeface="Arial" panose="020B0604020202020204" pitchFamily="34" charset="0"/>
                <a:cs typeface="Arial" panose="020B0604020202020204" pitchFamily="34" charset="0"/>
              </a:rPr>
              <a:t>	</a:t>
            </a:r>
          </a:p>
        </p:txBody>
      </p:sp>
      <p:graphicFrame>
        <p:nvGraphicFramePr>
          <p:cNvPr id="5" name="Table 4"/>
          <p:cNvGraphicFramePr>
            <a:graphicFrameLocks noGrp="1"/>
          </p:cNvGraphicFramePr>
          <p:nvPr>
            <p:extLst/>
          </p:nvPr>
        </p:nvGraphicFramePr>
        <p:xfrm>
          <a:off x="6384758" y="3557737"/>
          <a:ext cx="4969041" cy="2022359"/>
        </p:xfrm>
        <a:graphic>
          <a:graphicData uri="http://schemas.openxmlformats.org/drawingml/2006/table">
            <a:tbl>
              <a:tblPr firstRow="1" bandRow="1">
                <a:tableStyleId>{0505E3EF-67EA-436B-97B2-0124C06EBD24}</a:tableStyleId>
              </a:tblPr>
              <a:tblGrid>
                <a:gridCol w="4969041">
                  <a:extLst>
                    <a:ext uri="{9D8B030D-6E8A-4147-A177-3AD203B41FA5}">
                      <a16:colId xmlns:a16="http://schemas.microsoft.com/office/drawing/2014/main" xmlns="" val="20000"/>
                    </a:ext>
                  </a:extLst>
                </a:gridCol>
              </a:tblGrid>
              <a:tr h="40447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HK" b="1" u="sng" dirty="0">
                          <a:latin typeface="Arial" panose="020B0604020202020204" pitchFamily="34" charset="0"/>
                          <a:cs typeface="Arial" panose="020B0604020202020204" pitchFamily="34" charset="0"/>
                        </a:rPr>
                        <a:t>Example</a:t>
                      </a:r>
                    </a:p>
                  </a:txBody>
                  <a:tcPr/>
                </a:tc>
                <a:extLst>
                  <a:ext uri="{0D108BD9-81ED-4DB2-BD59-A6C34878D82A}">
                    <a16:rowId xmlns:a16="http://schemas.microsoft.com/office/drawing/2014/main" xmlns="" val="10000"/>
                  </a:ext>
                </a:extLst>
              </a:tr>
              <a:tr h="1617887">
                <a:tc>
                  <a:txBody>
                    <a:bodyPr/>
                    <a:lstStyle/>
                    <a:p>
                      <a:pPr marL="285750" indent="-285750">
                        <a:buFont typeface="Arial" panose="020B0604020202020204" pitchFamily="34" charset="0"/>
                        <a:buChar char="•"/>
                      </a:pPr>
                      <a:r>
                        <a:rPr lang="en-HK" dirty="0">
                          <a:latin typeface="Arial" panose="020B0604020202020204" pitchFamily="34" charset="0"/>
                          <a:cs typeface="Arial" panose="020B0604020202020204" pitchFamily="34" charset="0"/>
                        </a:rPr>
                        <a:t>This study is a randomized trial that investigates whether X therapy improved cognitive function in 40 dementia patients from 6 cities in Japan; it reports improved cognitive function. </a:t>
                      </a:r>
                      <a:r>
                        <a:rPr lang="en-HK" i="1" dirty="0">
                          <a:latin typeface="Arial" panose="020B0604020202020204" pitchFamily="34" charset="0"/>
                          <a:cs typeface="Arial" panose="020B0604020202020204" pitchFamily="34" charset="0"/>
                        </a:rPr>
                        <a:t>(28 words)</a:t>
                      </a:r>
                    </a:p>
                  </a:txBody>
                  <a:tcPr>
                    <a:solidFill>
                      <a:schemeClr val="bg1"/>
                    </a:solidFill>
                  </a:tcPr>
                </a:tc>
                <a:extLst>
                  <a:ext uri="{0D108BD9-81ED-4DB2-BD59-A6C34878D82A}">
                    <a16:rowId xmlns:a16="http://schemas.microsoft.com/office/drawing/2014/main" xmlns="" val="10001"/>
                  </a:ext>
                </a:extLst>
              </a:tr>
            </a:tbl>
          </a:graphicData>
        </a:graphic>
      </p:graphicFrame>
    </p:spTree>
    <p:extLst>
      <p:ext uri="{BB962C8B-B14F-4D97-AF65-F5344CB8AC3E}">
        <p14:creationId xmlns:p14="http://schemas.microsoft.com/office/powerpoint/2010/main" val="34118442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Title 1"/>
          <p:cNvSpPr txBox="1"/>
          <p:nvPr/>
        </p:nvSpPr>
        <p:spPr>
          <a:xfrm>
            <a:off x="838200" y="365125"/>
            <a:ext cx="10515600" cy="442595"/>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2800" kern="1200">
                <a:solidFill>
                  <a:schemeClr val="tx1"/>
                </a:solidFill>
                <a:latin typeface="+mj-lt"/>
                <a:ea typeface="+mj-ea"/>
                <a:cs typeface="+mj-cs"/>
              </a:defRPr>
            </a:lvl1pPr>
          </a:lstStyle>
          <a:p>
            <a:r>
              <a:rPr lang="en-US" altLang="zh-CN" b="1" u="sng" dirty="0">
                <a:latin typeface="Arial" panose="020B0604020202020204" pitchFamily="34" charset="0"/>
                <a:cs typeface="Arial" panose="020B0604020202020204" pitchFamily="34" charset="0"/>
                <a:sym typeface="+mn-ea"/>
              </a:rPr>
              <a:t>Start With A Draft</a:t>
            </a:r>
            <a:endParaRPr lang="zh-CN" altLang="en-US" b="1" u="sng" dirty="0">
              <a:latin typeface="Arial" panose="020B0604020202020204" pitchFamily="34" charset="0"/>
              <a:cs typeface="Arial" panose="020B0604020202020204" pitchFamily="34" charset="0"/>
            </a:endParaRPr>
          </a:p>
        </p:txBody>
      </p:sp>
      <p:sp>
        <p:nvSpPr>
          <p:cNvPr id="6" name="灯片编号占位符 5"/>
          <p:cNvSpPr>
            <a:spLocks noGrp="1"/>
          </p:cNvSpPr>
          <p:nvPr>
            <p:ph type="sldNum" sz="quarter" idx="12"/>
          </p:nvPr>
        </p:nvSpPr>
        <p:spPr/>
        <p:txBody>
          <a:bodyPr/>
          <a:lstStyle/>
          <a:p>
            <a:fld id="{DD6748E4-09F0-45B6-95F0-584B79D49D87}" type="slidenum">
              <a:rPr lang="en-US" smtClean="0"/>
              <a:t>7</a:t>
            </a:fld>
            <a:endParaRPr lang="en-US"/>
          </a:p>
        </p:txBody>
      </p:sp>
      <p:sp>
        <p:nvSpPr>
          <p:cNvPr id="13" name="Content Placeholder 2"/>
          <p:cNvSpPr>
            <a:spLocks noGrp="1"/>
          </p:cNvSpPr>
          <p:nvPr>
            <p:ph idx="1"/>
          </p:nvPr>
        </p:nvSpPr>
        <p:spPr>
          <a:xfrm>
            <a:off x="838200" y="914400"/>
            <a:ext cx="5546558" cy="5318759"/>
          </a:xfrm>
        </p:spPr>
        <p:txBody>
          <a:bodyPr/>
          <a:lstStyle/>
          <a:p>
            <a:pPr marL="0" indent="0">
              <a:buNone/>
            </a:pPr>
            <a:r>
              <a:rPr lang="en-HK" u="sng" dirty="0">
                <a:latin typeface="Arial" panose="020B0604020202020204" pitchFamily="34" charset="0"/>
                <a:cs typeface="Arial" panose="020B0604020202020204" pitchFamily="34" charset="0"/>
              </a:rPr>
              <a:t>Steps:</a:t>
            </a:r>
          </a:p>
          <a:p>
            <a:pPr marL="342900" indent="-342900">
              <a:buFont typeface="+mj-lt"/>
              <a:buAutoNum type="arabicPeriod"/>
            </a:pPr>
            <a:r>
              <a:rPr lang="en-HK" b="1" dirty="0">
                <a:solidFill>
                  <a:schemeClr val="bg1">
                    <a:lumMod val="95000"/>
                  </a:schemeClr>
                </a:solidFill>
                <a:latin typeface="Arial" panose="020B0604020202020204" pitchFamily="34" charset="0"/>
                <a:cs typeface="Arial" panose="020B0604020202020204" pitchFamily="34" charset="0"/>
              </a:rPr>
              <a:t>Answer the questions: </a:t>
            </a:r>
          </a:p>
          <a:p>
            <a:pPr lvl="1"/>
            <a:r>
              <a:rPr lang="en-HK" dirty="0">
                <a:solidFill>
                  <a:schemeClr val="bg1">
                    <a:lumMod val="95000"/>
                  </a:schemeClr>
                </a:solidFill>
                <a:latin typeface="Arial" panose="020B0604020202020204" pitchFamily="34" charset="0"/>
                <a:cs typeface="Arial" panose="020B0604020202020204" pitchFamily="34" charset="0"/>
              </a:rPr>
              <a:t>What is my paper about? </a:t>
            </a:r>
          </a:p>
          <a:p>
            <a:pPr lvl="1"/>
            <a:r>
              <a:rPr lang="en-HK" dirty="0">
                <a:solidFill>
                  <a:schemeClr val="bg1">
                    <a:lumMod val="95000"/>
                  </a:schemeClr>
                </a:solidFill>
                <a:latin typeface="Arial" panose="020B0604020202020204" pitchFamily="34" charset="0"/>
                <a:cs typeface="Arial" panose="020B0604020202020204" pitchFamily="34" charset="0"/>
              </a:rPr>
              <a:t>What techniques/ designs were used?  </a:t>
            </a:r>
          </a:p>
          <a:p>
            <a:pPr lvl="1"/>
            <a:r>
              <a:rPr lang="en-HK" dirty="0">
                <a:solidFill>
                  <a:schemeClr val="bg1">
                    <a:lumMod val="95000"/>
                  </a:schemeClr>
                </a:solidFill>
                <a:latin typeface="Arial" panose="020B0604020202020204" pitchFamily="34" charset="0"/>
                <a:cs typeface="Arial" panose="020B0604020202020204" pitchFamily="34" charset="0"/>
              </a:rPr>
              <a:t>What is studied?  </a:t>
            </a:r>
          </a:p>
          <a:p>
            <a:pPr lvl="1"/>
            <a:r>
              <a:rPr lang="en-HK" dirty="0">
                <a:solidFill>
                  <a:schemeClr val="bg1">
                    <a:lumMod val="95000"/>
                  </a:schemeClr>
                </a:solidFill>
                <a:latin typeface="Arial" panose="020B0604020202020204" pitchFamily="34" charset="0"/>
                <a:cs typeface="Arial" panose="020B0604020202020204" pitchFamily="34" charset="0"/>
              </a:rPr>
              <a:t>What were the results?</a:t>
            </a:r>
          </a:p>
          <a:p>
            <a:pPr lvl="1"/>
            <a:endParaRPr lang="en-HK" dirty="0">
              <a:solidFill>
                <a:schemeClr val="bg1">
                  <a:lumMod val="95000"/>
                </a:schemeClr>
              </a:solidFill>
              <a:latin typeface="Arial" panose="020B0604020202020204" pitchFamily="34" charset="0"/>
              <a:cs typeface="Arial" panose="020B0604020202020204" pitchFamily="34" charset="0"/>
            </a:endParaRPr>
          </a:p>
          <a:p>
            <a:pPr marL="342900" indent="-342900">
              <a:buFont typeface="+mj-lt"/>
              <a:buAutoNum type="arabicPeriod"/>
            </a:pPr>
            <a:r>
              <a:rPr lang="en-HK" b="1" dirty="0">
                <a:solidFill>
                  <a:schemeClr val="bg1">
                    <a:lumMod val="95000"/>
                  </a:schemeClr>
                </a:solidFill>
                <a:latin typeface="Arial" panose="020B0604020202020204" pitchFamily="34" charset="0"/>
                <a:cs typeface="Arial" panose="020B0604020202020204" pitchFamily="34" charset="0"/>
              </a:rPr>
              <a:t>Use answers to list key words</a:t>
            </a:r>
          </a:p>
          <a:p>
            <a:pPr marL="342900" indent="-342900">
              <a:buFont typeface="+mj-lt"/>
              <a:buAutoNum type="arabicPeriod"/>
            </a:pPr>
            <a:endParaRPr lang="en-HK" b="1" dirty="0">
              <a:solidFill>
                <a:schemeClr val="bg1">
                  <a:lumMod val="95000"/>
                </a:schemeClr>
              </a:solidFill>
              <a:latin typeface="Arial" panose="020B0604020202020204" pitchFamily="34" charset="0"/>
              <a:cs typeface="Arial" panose="020B0604020202020204" pitchFamily="34" charset="0"/>
            </a:endParaRPr>
          </a:p>
          <a:p>
            <a:pPr marL="342900" indent="-342900">
              <a:buFont typeface="+mj-lt"/>
              <a:buAutoNum type="arabicPeriod"/>
            </a:pPr>
            <a:r>
              <a:rPr lang="en-HK" b="1" dirty="0">
                <a:solidFill>
                  <a:schemeClr val="bg1">
                    <a:lumMod val="95000"/>
                  </a:schemeClr>
                </a:solidFill>
                <a:latin typeface="Arial" panose="020B0604020202020204" pitchFamily="34" charset="0"/>
                <a:cs typeface="Arial" panose="020B0604020202020204" pitchFamily="34" charset="0"/>
              </a:rPr>
              <a:t>Build a sentence with the listed key words</a:t>
            </a:r>
          </a:p>
          <a:p>
            <a:pPr marL="342900" indent="-342900">
              <a:buFont typeface="+mj-lt"/>
              <a:buAutoNum type="arabicPeriod"/>
            </a:pPr>
            <a:endParaRPr lang="en-HK" b="1" dirty="0">
              <a:latin typeface="Arial" panose="020B0604020202020204" pitchFamily="34" charset="0"/>
              <a:cs typeface="Arial" panose="020B0604020202020204" pitchFamily="34" charset="0"/>
            </a:endParaRPr>
          </a:p>
          <a:p>
            <a:pPr marL="342900" indent="-342900">
              <a:buFont typeface="+mj-lt"/>
              <a:buAutoNum type="arabicPeriod"/>
            </a:pPr>
            <a:r>
              <a:rPr lang="en-HK" b="1" dirty="0">
                <a:latin typeface="Arial" panose="020B0604020202020204" pitchFamily="34" charset="0"/>
                <a:cs typeface="Arial" panose="020B0604020202020204" pitchFamily="34" charset="0"/>
              </a:rPr>
              <a:t>Delete all unnecessary words (e.g. study of, investigates) and repetitive words; link the remaining</a:t>
            </a:r>
          </a:p>
          <a:p>
            <a:pPr marL="342900" indent="-342900">
              <a:buFont typeface="+mj-lt"/>
              <a:buAutoNum type="arabicPeriod"/>
            </a:pPr>
            <a:endParaRPr lang="en-HK" b="1" dirty="0">
              <a:latin typeface="Arial" panose="020B0604020202020204" pitchFamily="34" charset="0"/>
              <a:cs typeface="Arial" panose="020B0604020202020204" pitchFamily="34" charset="0"/>
            </a:endParaRPr>
          </a:p>
          <a:p>
            <a:pPr marL="342900" indent="-342900">
              <a:buFont typeface="+mj-lt"/>
              <a:buAutoNum type="arabicPeriod"/>
            </a:pPr>
            <a:r>
              <a:rPr lang="en-HK" b="1" dirty="0">
                <a:solidFill>
                  <a:schemeClr val="bg1">
                    <a:lumMod val="95000"/>
                  </a:schemeClr>
                </a:solidFill>
                <a:latin typeface="Arial" panose="020B0604020202020204" pitchFamily="34" charset="0"/>
                <a:cs typeface="Arial" panose="020B0604020202020204" pitchFamily="34" charset="0"/>
              </a:rPr>
              <a:t>Delete non-essential information and reword</a:t>
            </a:r>
          </a:p>
          <a:p>
            <a:pPr marL="0" indent="0">
              <a:buNone/>
            </a:pPr>
            <a:r>
              <a:rPr lang="en-HK" dirty="0">
                <a:latin typeface="Arial" panose="020B0604020202020204" pitchFamily="34" charset="0"/>
                <a:cs typeface="Arial" panose="020B0604020202020204" pitchFamily="34" charset="0"/>
              </a:rPr>
              <a:t>	</a:t>
            </a:r>
          </a:p>
        </p:txBody>
      </p:sp>
      <p:graphicFrame>
        <p:nvGraphicFramePr>
          <p:cNvPr id="5" name="Table 4"/>
          <p:cNvGraphicFramePr>
            <a:graphicFrameLocks noGrp="1"/>
          </p:cNvGraphicFramePr>
          <p:nvPr>
            <p:extLst/>
          </p:nvPr>
        </p:nvGraphicFramePr>
        <p:xfrm>
          <a:off x="6384758" y="2994047"/>
          <a:ext cx="4969041" cy="3513432"/>
        </p:xfrm>
        <a:graphic>
          <a:graphicData uri="http://schemas.openxmlformats.org/drawingml/2006/table">
            <a:tbl>
              <a:tblPr firstRow="1" bandRow="1">
                <a:tableStyleId>{0505E3EF-67EA-436B-97B2-0124C06EBD24}</a:tableStyleId>
              </a:tblPr>
              <a:tblGrid>
                <a:gridCol w="4969041">
                  <a:extLst>
                    <a:ext uri="{9D8B030D-6E8A-4147-A177-3AD203B41FA5}">
                      <a16:colId xmlns:a16="http://schemas.microsoft.com/office/drawing/2014/main" xmlns="" val="20000"/>
                    </a:ext>
                  </a:extLst>
                </a:gridCol>
              </a:tblGrid>
              <a:tr h="40447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HK" sz="1800" b="1" u="sng" dirty="0">
                          <a:latin typeface="Arial" panose="020B0604020202020204" pitchFamily="34" charset="0"/>
                          <a:cs typeface="Arial" panose="020B0604020202020204" pitchFamily="34" charset="0"/>
                        </a:rPr>
                        <a:t>Example</a:t>
                      </a:r>
                    </a:p>
                  </a:txBody>
                  <a:tcPr/>
                </a:tc>
                <a:extLst>
                  <a:ext uri="{0D108BD9-81ED-4DB2-BD59-A6C34878D82A}">
                    <a16:rowId xmlns:a16="http://schemas.microsoft.com/office/drawing/2014/main" xmlns="" val="10000"/>
                  </a:ext>
                </a:extLst>
              </a:tr>
              <a:tr h="1617887">
                <a:tc>
                  <a:txBody>
                    <a:bodyPr/>
                    <a:lstStyle/>
                    <a:p>
                      <a:pPr marL="285750" indent="-285750">
                        <a:buFont typeface="Arial" panose="020B0604020202020204" pitchFamily="34" charset="0"/>
                        <a:buChar char="•"/>
                      </a:pPr>
                      <a:r>
                        <a:rPr lang="en-HK" sz="1800" dirty="0">
                          <a:latin typeface="Arial" panose="020B0604020202020204" pitchFamily="34" charset="0"/>
                          <a:cs typeface="Arial" panose="020B0604020202020204" pitchFamily="34" charset="0"/>
                        </a:rPr>
                        <a:t>This </a:t>
                      </a:r>
                      <a:r>
                        <a:rPr lang="en-HK" sz="1800" u="sng" dirty="0">
                          <a:latin typeface="Arial" panose="020B0604020202020204" pitchFamily="34" charset="0"/>
                          <a:cs typeface="Arial" panose="020B0604020202020204" pitchFamily="34" charset="0"/>
                        </a:rPr>
                        <a:t>study</a:t>
                      </a:r>
                      <a:r>
                        <a:rPr lang="en-HK" sz="1800" dirty="0">
                          <a:latin typeface="Arial" panose="020B0604020202020204" pitchFamily="34" charset="0"/>
                          <a:cs typeface="Arial" panose="020B0604020202020204" pitchFamily="34" charset="0"/>
                        </a:rPr>
                        <a:t> is a randomized trial that </a:t>
                      </a:r>
                      <a:r>
                        <a:rPr lang="en-HK" sz="1800" u="sng" dirty="0">
                          <a:latin typeface="Arial" panose="020B0604020202020204" pitchFamily="34" charset="0"/>
                          <a:cs typeface="Arial" panose="020B0604020202020204" pitchFamily="34" charset="0"/>
                        </a:rPr>
                        <a:t>investigates</a:t>
                      </a:r>
                      <a:r>
                        <a:rPr lang="en-HK" sz="1800" dirty="0">
                          <a:latin typeface="Arial" panose="020B0604020202020204" pitchFamily="34" charset="0"/>
                          <a:cs typeface="Arial" panose="020B0604020202020204" pitchFamily="34" charset="0"/>
                        </a:rPr>
                        <a:t> whether X therapy improved cognitive function in 40 dementia patients from 6 cities in Japan; it reports improved cognitive function. </a:t>
                      </a:r>
                      <a:r>
                        <a:rPr lang="en-HK" sz="1800" i="1" dirty="0">
                          <a:latin typeface="Arial" panose="020B0604020202020204" pitchFamily="34" charset="0"/>
                          <a:cs typeface="Arial" panose="020B0604020202020204" pitchFamily="34" charset="0"/>
                        </a:rPr>
                        <a:t>(28 words)</a:t>
                      </a:r>
                    </a:p>
                    <a:p>
                      <a:pPr marL="285750" indent="-285750">
                        <a:buFont typeface="Arial" panose="020B0604020202020204" pitchFamily="34" charset="0"/>
                        <a:buChar char="•"/>
                      </a:pPr>
                      <a:endParaRPr lang="en-HK" sz="1800" i="1"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HK" sz="1800" strike="noStrike" kern="1200" dirty="0">
                          <a:solidFill>
                            <a:srgbClr val="C00000"/>
                          </a:solidFill>
                          <a:effectLst/>
                          <a:latin typeface="Arial" panose="020B0604020202020204" pitchFamily="34" charset="0"/>
                          <a:ea typeface="+mn-ea"/>
                          <a:cs typeface="Arial" panose="020B0604020202020204" pitchFamily="34" charset="0"/>
                        </a:rPr>
                        <a:t>T</a:t>
                      </a:r>
                      <a:r>
                        <a:rPr lang="en-HK" sz="1800" strike="sngStrike" kern="1200" dirty="0">
                          <a:solidFill>
                            <a:srgbClr val="C00000"/>
                          </a:solidFill>
                          <a:effectLst/>
                          <a:latin typeface="Arial" panose="020B0604020202020204" pitchFamily="34" charset="0"/>
                          <a:ea typeface="+mn-ea"/>
                          <a:cs typeface="Arial" panose="020B0604020202020204" pitchFamily="34" charset="0"/>
                        </a:rPr>
                        <a:t>his study is a</a:t>
                      </a:r>
                      <a:r>
                        <a:rPr lang="en-HK" sz="1800" strike="noStrike" kern="1200" dirty="0">
                          <a:solidFill>
                            <a:srgbClr val="C00000"/>
                          </a:solidFill>
                          <a:effectLst/>
                          <a:latin typeface="Arial" panose="020B0604020202020204" pitchFamily="34" charset="0"/>
                          <a:ea typeface="+mn-ea"/>
                          <a:cs typeface="Arial" panose="020B0604020202020204" pitchFamily="34" charset="0"/>
                        </a:rPr>
                        <a:t> </a:t>
                      </a:r>
                      <a:r>
                        <a:rPr lang="en-HK" sz="1800" kern="1200" dirty="0">
                          <a:solidFill>
                            <a:schemeClr val="dk1"/>
                          </a:solidFill>
                          <a:effectLst/>
                          <a:latin typeface="Arial" panose="020B0604020202020204" pitchFamily="34" charset="0"/>
                          <a:ea typeface="+mn-ea"/>
                          <a:cs typeface="Arial" panose="020B0604020202020204" pitchFamily="34" charset="0"/>
                        </a:rPr>
                        <a:t>randomized trial</a:t>
                      </a:r>
                      <a:r>
                        <a:rPr lang="en-HK" sz="1800" strike="sngStrike" kern="1200" dirty="0">
                          <a:solidFill>
                            <a:srgbClr val="C00000"/>
                          </a:solidFill>
                          <a:effectLst/>
                          <a:latin typeface="Arial" panose="020B0604020202020204" pitchFamily="34" charset="0"/>
                          <a:ea typeface="+mn-ea"/>
                          <a:cs typeface="Arial" panose="020B0604020202020204" pitchFamily="34" charset="0"/>
                        </a:rPr>
                        <a:t> that investigates whether </a:t>
                      </a:r>
                      <a:r>
                        <a:rPr lang="en-HK" sz="1800" kern="1200" dirty="0">
                          <a:solidFill>
                            <a:schemeClr val="dk1"/>
                          </a:solidFill>
                          <a:effectLst/>
                          <a:latin typeface="Arial" panose="020B0604020202020204" pitchFamily="34" charset="0"/>
                          <a:ea typeface="+mn-ea"/>
                          <a:cs typeface="Arial" panose="020B0604020202020204" pitchFamily="34" charset="0"/>
                        </a:rPr>
                        <a:t>X therapy improved cognitive function in 40 dementia patients from 6 cities in Japan;</a:t>
                      </a:r>
                      <a:r>
                        <a:rPr lang="en-HK" sz="1800" strike="sngStrike" kern="1200" dirty="0">
                          <a:solidFill>
                            <a:srgbClr val="C00000"/>
                          </a:solidFill>
                          <a:effectLst/>
                          <a:latin typeface="Arial" panose="020B0604020202020204" pitchFamily="34" charset="0"/>
                          <a:ea typeface="+mn-ea"/>
                          <a:cs typeface="Arial" panose="020B0604020202020204" pitchFamily="34" charset="0"/>
                        </a:rPr>
                        <a:t> it reports</a:t>
                      </a:r>
                      <a:r>
                        <a:rPr lang="en-HK" sz="1800" strike="noStrike" kern="1200" dirty="0">
                          <a:solidFill>
                            <a:schemeClr val="tx1"/>
                          </a:solidFill>
                          <a:effectLst/>
                          <a:latin typeface="Arial" panose="020B0604020202020204" pitchFamily="34" charset="0"/>
                          <a:ea typeface="+mn-ea"/>
                          <a:cs typeface="Arial" panose="020B0604020202020204" pitchFamily="34" charset="0"/>
                        </a:rPr>
                        <a:t> improved cognitive function </a:t>
                      </a:r>
                      <a:r>
                        <a:rPr lang="en-HK" sz="1800" kern="1200" dirty="0">
                          <a:solidFill>
                            <a:schemeClr val="dk1"/>
                          </a:solidFill>
                          <a:effectLst/>
                          <a:latin typeface="Arial" panose="020B0604020202020204" pitchFamily="34" charset="0"/>
                          <a:ea typeface="+mn-ea"/>
                          <a:cs typeface="Arial" panose="020B0604020202020204" pitchFamily="34" charset="0"/>
                        </a:rPr>
                        <a:t>(</a:t>
                      </a:r>
                      <a:r>
                        <a:rPr lang="en-HK" sz="1800" i="1" dirty="0">
                          <a:latin typeface="Arial" panose="020B0604020202020204" pitchFamily="34" charset="0"/>
                          <a:cs typeface="Arial" panose="020B0604020202020204" pitchFamily="34" charset="0"/>
                        </a:rPr>
                        <a:t>19 words)</a:t>
                      </a:r>
                    </a:p>
                  </a:txBody>
                  <a:tcPr>
                    <a:solidFill>
                      <a:schemeClr val="bg1"/>
                    </a:solidFill>
                  </a:tcPr>
                </a:tc>
                <a:extLst>
                  <a:ext uri="{0D108BD9-81ED-4DB2-BD59-A6C34878D82A}">
                    <a16:rowId xmlns:a16="http://schemas.microsoft.com/office/drawing/2014/main" xmlns="" val="10001"/>
                  </a:ext>
                </a:extLst>
              </a:tr>
            </a:tbl>
          </a:graphicData>
        </a:graphic>
      </p:graphicFrame>
      <p:sp>
        <p:nvSpPr>
          <p:cNvPr id="2" name="Down Arrow 1"/>
          <p:cNvSpPr/>
          <p:nvPr/>
        </p:nvSpPr>
        <p:spPr>
          <a:xfrm>
            <a:off x="8716878" y="4893634"/>
            <a:ext cx="304800" cy="208547"/>
          </a:xfrm>
          <a:prstGeom prst="downArrow">
            <a:avLst/>
          </a:prstGeom>
          <a:solidFill>
            <a:schemeClr val="bg1">
              <a:lumMod val="75000"/>
            </a:schemeClr>
          </a:solidFill>
          <a:ln>
            <a:solidFill>
              <a:schemeClr val="bg1">
                <a:lumMod val="75000"/>
              </a:schemeClr>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1816332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Title 1"/>
          <p:cNvSpPr txBox="1"/>
          <p:nvPr/>
        </p:nvSpPr>
        <p:spPr>
          <a:xfrm>
            <a:off x="838200" y="365125"/>
            <a:ext cx="10515600" cy="442595"/>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2800" kern="1200">
                <a:solidFill>
                  <a:schemeClr val="tx1"/>
                </a:solidFill>
                <a:latin typeface="+mj-lt"/>
                <a:ea typeface="+mj-ea"/>
                <a:cs typeface="+mj-cs"/>
              </a:defRPr>
            </a:lvl1pPr>
          </a:lstStyle>
          <a:p>
            <a:r>
              <a:rPr lang="en-US" altLang="zh-CN" b="1" u="sng" dirty="0">
                <a:latin typeface="Arial" panose="020B0604020202020204" pitchFamily="34" charset="0"/>
                <a:cs typeface="Arial" panose="020B0604020202020204" pitchFamily="34" charset="0"/>
                <a:sym typeface="+mn-ea"/>
              </a:rPr>
              <a:t>Start With A Draft</a:t>
            </a:r>
            <a:endParaRPr lang="zh-CN" altLang="en-US" b="1" u="sng" dirty="0">
              <a:latin typeface="Arial" panose="020B0604020202020204" pitchFamily="34" charset="0"/>
              <a:cs typeface="Arial" panose="020B0604020202020204" pitchFamily="34" charset="0"/>
            </a:endParaRPr>
          </a:p>
        </p:txBody>
      </p:sp>
      <p:sp>
        <p:nvSpPr>
          <p:cNvPr id="6" name="灯片编号占位符 5"/>
          <p:cNvSpPr>
            <a:spLocks noGrp="1"/>
          </p:cNvSpPr>
          <p:nvPr>
            <p:ph type="sldNum" sz="quarter" idx="12"/>
          </p:nvPr>
        </p:nvSpPr>
        <p:spPr/>
        <p:txBody>
          <a:bodyPr/>
          <a:lstStyle/>
          <a:p>
            <a:fld id="{DD6748E4-09F0-45B6-95F0-584B79D49D87}" type="slidenum">
              <a:rPr lang="en-US" smtClean="0"/>
              <a:t>8</a:t>
            </a:fld>
            <a:endParaRPr lang="en-US"/>
          </a:p>
        </p:txBody>
      </p:sp>
      <p:sp>
        <p:nvSpPr>
          <p:cNvPr id="13" name="Content Placeholder 2"/>
          <p:cNvSpPr>
            <a:spLocks noGrp="1"/>
          </p:cNvSpPr>
          <p:nvPr>
            <p:ph idx="1"/>
          </p:nvPr>
        </p:nvSpPr>
        <p:spPr>
          <a:xfrm>
            <a:off x="838200" y="914400"/>
            <a:ext cx="5546558" cy="5318759"/>
          </a:xfrm>
        </p:spPr>
        <p:txBody>
          <a:bodyPr/>
          <a:lstStyle/>
          <a:p>
            <a:pPr marL="0" indent="0">
              <a:buNone/>
            </a:pPr>
            <a:r>
              <a:rPr lang="en-HK" u="sng" dirty="0">
                <a:latin typeface="Arial" panose="020B0604020202020204" pitchFamily="34" charset="0"/>
                <a:cs typeface="Arial" panose="020B0604020202020204" pitchFamily="34" charset="0"/>
              </a:rPr>
              <a:t>Steps:</a:t>
            </a:r>
          </a:p>
          <a:p>
            <a:pPr marL="342900" indent="-342900">
              <a:buFont typeface="+mj-lt"/>
              <a:buAutoNum type="arabicPeriod"/>
            </a:pPr>
            <a:r>
              <a:rPr lang="en-HK" b="1" dirty="0">
                <a:solidFill>
                  <a:schemeClr val="bg1">
                    <a:lumMod val="95000"/>
                  </a:schemeClr>
                </a:solidFill>
                <a:latin typeface="Arial" panose="020B0604020202020204" pitchFamily="34" charset="0"/>
                <a:cs typeface="Arial" panose="020B0604020202020204" pitchFamily="34" charset="0"/>
              </a:rPr>
              <a:t>Answer the questions: </a:t>
            </a:r>
          </a:p>
          <a:p>
            <a:pPr lvl="1"/>
            <a:r>
              <a:rPr lang="en-HK" dirty="0">
                <a:solidFill>
                  <a:schemeClr val="bg1">
                    <a:lumMod val="95000"/>
                  </a:schemeClr>
                </a:solidFill>
                <a:latin typeface="Arial" panose="020B0604020202020204" pitchFamily="34" charset="0"/>
                <a:cs typeface="Arial" panose="020B0604020202020204" pitchFamily="34" charset="0"/>
              </a:rPr>
              <a:t>What is my paper about? </a:t>
            </a:r>
          </a:p>
          <a:p>
            <a:pPr lvl="1"/>
            <a:r>
              <a:rPr lang="en-HK" dirty="0">
                <a:solidFill>
                  <a:schemeClr val="bg1">
                    <a:lumMod val="95000"/>
                  </a:schemeClr>
                </a:solidFill>
                <a:latin typeface="Arial" panose="020B0604020202020204" pitchFamily="34" charset="0"/>
                <a:cs typeface="Arial" panose="020B0604020202020204" pitchFamily="34" charset="0"/>
              </a:rPr>
              <a:t>What techniques/ designs were used?  </a:t>
            </a:r>
          </a:p>
          <a:p>
            <a:pPr lvl="1"/>
            <a:r>
              <a:rPr lang="en-HK" dirty="0">
                <a:solidFill>
                  <a:schemeClr val="bg1">
                    <a:lumMod val="95000"/>
                  </a:schemeClr>
                </a:solidFill>
                <a:latin typeface="Arial" panose="020B0604020202020204" pitchFamily="34" charset="0"/>
                <a:cs typeface="Arial" panose="020B0604020202020204" pitchFamily="34" charset="0"/>
              </a:rPr>
              <a:t>What is studied?  </a:t>
            </a:r>
          </a:p>
          <a:p>
            <a:pPr lvl="1"/>
            <a:r>
              <a:rPr lang="en-HK" dirty="0">
                <a:solidFill>
                  <a:schemeClr val="bg1">
                    <a:lumMod val="95000"/>
                  </a:schemeClr>
                </a:solidFill>
                <a:latin typeface="Arial" panose="020B0604020202020204" pitchFamily="34" charset="0"/>
                <a:cs typeface="Arial" panose="020B0604020202020204" pitchFamily="34" charset="0"/>
              </a:rPr>
              <a:t>What were the results?</a:t>
            </a:r>
          </a:p>
          <a:p>
            <a:pPr lvl="1"/>
            <a:endParaRPr lang="en-HK" dirty="0">
              <a:solidFill>
                <a:schemeClr val="bg1">
                  <a:lumMod val="95000"/>
                </a:schemeClr>
              </a:solidFill>
              <a:latin typeface="Arial" panose="020B0604020202020204" pitchFamily="34" charset="0"/>
              <a:cs typeface="Arial" panose="020B0604020202020204" pitchFamily="34" charset="0"/>
            </a:endParaRPr>
          </a:p>
          <a:p>
            <a:pPr marL="342900" indent="-342900">
              <a:buFont typeface="+mj-lt"/>
              <a:buAutoNum type="arabicPeriod"/>
            </a:pPr>
            <a:r>
              <a:rPr lang="en-HK" b="1" dirty="0">
                <a:solidFill>
                  <a:schemeClr val="bg1">
                    <a:lumMod val="95000"/>
                  </a:schemeClr>
                </a:solidFill>
                <a:latin typeface="Arial" panose="020B0604020202020204" pitchFamily="34" charset="0"/>
                <a:cs typeface="Arial" panose="020B0604020202020204" pitchFamily="34" charset="0"/>
              </a:rPr>
              <a:t>Use answers to list key words</a:t>
            </a:r>
          </a:p>
          <a:p>
            <a:pPr marL="342900" indent="-342900">
              <a:buFont typeface="+mj-lt"/>
              <a:buAutoNum type="arabicPeriod"/>
            </a:pPr>
            <a:endParaRPr lang="en-HK" b="1" dirty="0">
              <a:solidFill>
                <a:schemeClr val="bg1">
                  <a:lumMod val="95000"/>
                </a:schemeClr>
              </a:solidFill>
              <a:latin typeface="Arial" panose="020B0604020202020204" pitchFamily="34" charset="0"/>
              <a:cs typeface="Arial" panose="020B0604020202020204" pitchFamily="34" charset="0"/>
            </a:endParaRPr>
          </a:p>
          <a:p>
            <a:pPr marL="342900" indent="-342900">
              <a:buFont typeface="+mj-lt"/>
              <a:buAutoNum type="arabicPeriod"/>
            </a:pPr>
            <a:r>
              <a:rPr lang="en-HK" b="1" dirty="0">
                <a:solidFill>
                  <a:schemeClr val="bg1">
                    <a:lumMod val="95000"/>
                  </a:schemeClr>
                </a:solidFill>
                <a:latin typeface="Arial" panose="020B0604020202020204" pitchFamily="34" charset="0"/>
                <a:cs typeface="Arial" panose="020B0604020202020204" pitchFamily="34" charset="0"/>
              </a:rPr>
              <a:t>Build a sentence with the listed key words</a:t>
            </a:r>
          </a:p>
          <a:p>
            <a:pPr marL="342900" indent="-342900">
              <a:buFont typeface="+mj-lt"/>
              <a:buAutoNum type="arabicPeriod"/>
            </a:pPr>
            <a:endParaRPr lang="en-HK" b="1" dirty="0">
              <a:solidFill>
                <a:schemeClr val="bg1">
                  <a:lumMod val="95000"/>
                </a:schemeClr>
              </a:solidFill>
              <a:latin typeface="Arial" panose="020B0604020202020204" pitchFamily="34" charset="0"/>
              <a:cs typeface="Arial" panose="020B0604020202020204" pitchFamily="34" charset="0"/>
            </a:endParaRPr>
          </a:p>
          <a:p>
            <a:pPr marL="342900" indent="-342900">
              <a:buFont typeface="+mj-lt"/>
              <a:buAutoNum type="arabicPeriod"/>
            </a:pPr>
            <a:r>
              <a:rPr lang="en-HK" b="1" dirty="0">
                <a:solidFill>
                  <a:schemeClr val="bg1">
                    <a:lumMod val="95000"/>
                  </a:schemeClr>
                </a:solidFill>
                <a:latin typeface="Arial" panose="020B0604020202020204" pitchFamily="34" charset="0"/>
                <a:cs typeface="Arial" panose="020B0604020202020204" pitchFamily="34" charset="0"/>
              </a:rPr>
              <a:t>Delete all unnecessary words and repetitive words; link the remaining</a:t>
            </a:r>
          </a:p>
          <a:p>
            <a:pPr marL="342900" indent="-342900">
              <a:buFont typeface="+mj-lt"/>
              <a:buAutoNum type="arabicPeriod"/>
            </a:pPr>
            <a:endParaRPr lang="en-HK" b="1" dirty="0">
              <a:latin typeface="Arial" panose="020B0604020202020204" pitchFamily="34" charset="0"/>
              <a:cs typeface="Arial" panose="020B0604020202020204" pitchFamily="34" charset="0"/>
            </a:endParaRPr>
          </a:p>
          <a:p>
            <a:pPr marL="342900" indent="-342900">
              <a:buFont typeface="+mj-lt"/>
              <a:buAutoNum type="arabicPeriod"/>
            </a:pPr>
            <a:r>
              <a:rPr lang="en-HK" b="1" dirty="0">
                <a:latin typeface="Arial" panose="020B0604020202020204" pitchFamily="34" charset="0"/>
                <a:cs typeface="Arial" panose="020B0604020202020204" pitchFamily="34" charset="0"/>
              </a:rPr>
              <a:t>Delete non-essential information and reword</a:t>
            </a:r>
          </a:p>
          <a:p>
            <a:pPr marL="0" indent="0">
              <a:buNone/>
            </a:pPr>
            <a:r>
              <a:rPr lang="en-HK" dirty="0">
                <a:latin typeface="Arial" panose="020B0604020202020204" pitchFamily="34" charset="0"/>
                <a:cs typeface="Arial" panose="020B0604020202020204" pitchFamily="34" charset="0"/>
              </a:rPr>
              <a:t>	</a:t>
            </a:r>
          </a:p>
        </p:txBody>
      </p:sp>
      <p:graphicFrame>
        <p:nvGraphicFramePr>
          <p:cNvPr id="7" name="Table 6"/>
          <p:cNvGraphicFramePr>
            <a:graphicFrameLocks noGrp="1"/>
          </p:cNvGraphicFramePr>
          <p:nvPr>
            <p:extLst/>
          </p:nvPr>
        </p:nvGraphicFramePr>
        <p:xfrm>
          <a:off x="6384758" y="2994047"/>
          <a:ext cx="4969041" cy="3079719"/>
        </p:xfrm>
        <a:graphic>
          <a:graphicData uri="http://schemas.openxmlformats.org/drawingml/2006/table">
            <a:tbl>
              <a:tblPr firstRow="1" bandRow="1">
                <a:tableStyleId>{0505E3EF-67EA-436B-97B2-0124C06EBD24}</a:tableStyleId>
              </a:tblPr>
              <a:tblGrid>
                <a:gridCol w="4969041">
                  <a:extLst>
                    <a:ext uri="{9D8B030D-6E8A-4147-A177-3AD203B41FA5}">
                      <a16:colId xmlns:a16="http://schemas.microsoft.com/office/drawing/2014/main" xmlns="" val="20000"/>
                    </a:ext>
                  </a:extLst>
                </a:gridCol>
              </a:tblGrid>
              <a:tr h="233247">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HK" sz="1800" b="1" u="sng" dirty="0">
                          <a:latin typeface="Arial" panose="020B0604020202020204" pitchFamily="34" charset="0"/>
                          <a:cs typeface="Arial" panose="020B0604020202020204" pitchFamily="34" charset="0"/>
                        </a:rPr>
                        <a:t>Example</a:t>
                      </a:r>
                    </a:p>
                  </a:txBody>
                  <a:tcPr/>
                </a:tc>
                <a:extLst>
                  <a:ext uri="{0D108BD9-81ED-4DB2-BD59-A6C34878D82A}">
                    <a16:rowId xmlns:a16="http://schemas.microsoft.com/office/drawing/2014/main" xmlns="" val="10000"/>
                  </a:ext>
                </a:extLst>
              </a:tr>
              <a:tr h="2713959">
                <a:tc>
                  <a:txBody>
                    <a:bodyPr/>
                    <a:lstStyle/>
                    <a:p>
                      <a:pPr marL="285750" indent="-285750">
                        <a:buFont typeface="Arial" panose="020B0604020202020204" pitchFamily="34" charset="0"/>
                        <a:buChar char="•"/>
                      </a:pPr>
                      <a:r>
                        <a:rPr lang="en-HK" sz="1800" kern="1200" dirty="0">
                          <a:solidFill>
                            <a:schemeClr val="dk1"/>
                          </a:solidFill>
                          <a:effectLst/>
                          <a:latin typeface="Arial" panose="020B0604020202020204" pitchFamily="34" charset="0"/>
                          <a:ea typeface="+mn-ea"/>
                          <a:cs typeface="Arial" panose="020B0604020202020204" pitchFamily="34" charset="0"/>
                        </a:rPr>
                        <a:t>Randomized </a:t>
                      </a:r>
                      <a:r>
                        <a:rPr lang="en-HK" sz="1800" strike="noStrike" kern="1200" dirty="0">
                          <a:solidFill>
                            <a:schemeClr val="dk1"/>
                          </a:solidFill>
                          <a:effectLst/>
                          <a:latin typeface="Arial" panose="020B0604020202020204" pitchFamily="34" charset="0"/>
                          <a:ea typeface="+mn-ea"/>
                          <a:cs typeface="Arial" panose="020B0604020202020204" pitchFamily="34" charset="0"/>
                        </a:rPr>
                        <a:t>trial</a:t>
                      </a:r>
                      <a:r>
                        <a:rPr lang="en-HK" sz="1800" strike="noStrike" kern="1200" baseline="0" dirty="0">
                          <a:solidFill>
                            <a:srgbClr val="C00000"/>
                          </a:solidFill>
                          <a:effectLst/>
                          <a:latin typeface="Arial" panose="020B0604020202020204" pitchFamily="34" charset="0"/>
                          <a:ea typeface="+mn-ea"/>
                          <a:cs typeface="Arial" panose="020B0604020202020204" pitchFamily="34" charset="0"/>
                        </a:rPr>
                        <a:t> </a:t>
                      </a:r>
                      <a:r>
                        <a:rPr lang="en-HK" sz="1800" strike="noStrike" kern="1200" dirty="0">
                          <a:solidFill>
                            <a:schemeClr val="dk1"/>
                          </a:solidFill>
                          <a:effectLst/>
                          <a:latin typeface="Arial" panose="020B0604020202020204" pitchFamily="34" charset="0"/>
                          <a:ea typeface="+mn-ea"/>
                          <a:cs typeface="Arial" panose="020B0604020202020204" pitchFamily="34" charset="0"/>
                        </a:rPr>
                        <a:t>X therapy improved cognitive function in 40 dementia patients from 6 cities in Japan;</a:t>
                      </a:r>
                      <a:r>
                        <a:rPr lang="en-HK" sz="1800" strike="noStrike" kern="1200" baseline="0" dirty="0">
                          <a:solidFill>
                            <a:srgbClr val="C00000"/>
                          </a:solidFill>
                          <a:effectLst/>
                          <a:latin typeface="Arial" panose="020B0604020202020204" pitchFamily="34" charset="0"/>
                          <a:ea typeface="+mn-ea"/>
                          <a:cs typeface="Arial" panose="020B0604020202020204" pitchFamily="34" charset="0"/>
                        </a:rPr>
                        <a:t> </a:t>
                      </a:r>
                      <a:r>
                        <a:rPr lang="en-HK" sz="1800" strike="noStrike" kern="1200" dirty="0">
                          <a:solidFill>
                            <a:schemeClr val="tx1"/>
                          </a:solidFill>
                          <a:effectLst/>
                          <a:latin typeface="Arial" panose="020B0604020202020204" pitchFamily="34" charset="0"/>
                          <a:ea typeface="+mn-ea"/>
                          <a:cs typeface="Arial" panose="020B0604020202020204" pitchFamily="34" charset="0"/>
                        </a:rPr>
                        <a:t>improved cognitive function </a:t>
                      </a:r>
                      <a:r>
                        <a:rPr lang="en-HK" sz="1800" strike="noStrike" kern="1200" dirty="0">
                          <a:solidFill>
                            <a:schemeClr val="dk1"/>
                          </a:solidFill>
                          <a:effectLst/>
                          <a:latin typeface="Arial" panose="020B0604020202020204" pitchFamily="34" charset="0"/>
                          <a:ea typeface="+mn-ea"/>
                          <a:cs typeface="Arial" panose="020B0604020202020204" pitchFamily="34" charset="0"/>
                        </a:rPr>
                        <a:t>(</a:t>
                      </a:r>
                      <a:r>
                        <a:rPr lang="en-HK" sz="1800" i="1" strike="noStrike" dirty="0">
                          <a:latin typeface="Arial" panose="020B0604020202020204" pitchFamily="34" charset="0"/>
                          <a:cs typeface="Arial" panose="020B0604020202020204" pitchFamily="34" charset="0"/>
                        </a:rPr>
                        <a:t>19 words)</a:t>
                      </a:r>
                    </a:p>
                    <a:p>
                      <a:pPr marL="285750" indent="-285750">
                        <a:buFont typeface="Arial" panose="020B0604020202020204" pitchFamily="34" charset="0"/>
                        <a:buChar char="•"/>
                      </a:pPr>
                      <a:endParaRPr lang="en-HK" sz="1800" i="1" strike="noStrike"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HK" sz="1800" kern="1200" dirty="0">
                          <a:solidFill>
                            <a:schemeClr val="dk1"/>
                          </a:solidFill>
                          <a:effectLst/>
                          <a:latin typeface="Arial" panose="020B0604020202020204" pitchFamily="34" charset="0"/>
                          <a:ea typeface="+mn-ea"/>
                          <a:cs typeface="Arial" panose="020B0604020202020204" pitchFamily="34" charset="0"/>
                        </a:rPr>
                        <a:t>Randomized </a:t>
                      </a:r>
                      <a:r>
                        <a:rPr lang="en-HK" sz="1800" strike="noStrike" kern="1200" dirty="0">
                          <a:solidFill>
                            <a:schemeClr val="dk1"/>
                          </a:solidFill>
                          <a:effectLst/>
                          <a:latin typeface="Arial" panose="020B0604020202020204" pitchFamily="34" charset="0"/>
                          <a:ea typeface="+mn-ea"/>
                          <a:cs typeface="Arial" panose="020B0604020202020204" pitchFamily="34" charset="0"/>
                        </a:rPr>
                        <a:t>trial</a:t>
                      </a:r>
                      <a:r>
                        <a:rPr lang="en-HK" sz="1800" strike="noStrike" kern="1200" baseline="0" dirty="0">
                          <a:solidFill>
                            <a:srgbClr val="C00000"/>
                          </a:solidFill>
                          <a:effectLst/>
                          <a:latin typeface="Arial" panose="020B0604020202020204" pitchFamily="34" charset="0"/>
                          <a:ea typeface="+mn-ea"/>
                          <a:cs typeface="Arial" panose="020B0604020202020204" pitchFamily="34" charset="0"/>
                        </a:rPr>
                        <a:t> </a:t>
                      </a:r>
                      <a:r>
                        <a:rPr lang="en-HK" sz="1800" strike="noStrike" kern="1200" baseline="0" dirty="0">
                          <a:solidFill>
                            <a:schemeClr val="accent6"/>
                          </a:solidFill>
                          <a:effectLst/>
                          <a:latin typeface="Arial" panose="020B0604020202020204" pitchFamily="34" charset="0"/>
                          <a:ea typeface="+mn-ea"/>
                          <a:cs typeface="Arial" panose="020B0604020202020204" pitchFamily="34" charset="0"/>
                        </a:rPr>
                        <a:t>of</a:t>
                      </a:r>
                      <a:r>
                        <a:rPr lang="en-HK" sz="1800" strike="noStrike" kern="1200" baseline="0" dirty="0">
                          <a:solidFill>
                            <a:srgbClr val="C00000"/>
                          </a:solidFill>
                          <a:effectLst/>
                          <a:latin typeface="Arial" panose="020B0604020202020204" pitchFamily="34" charset="0"/>
                          <a:ea typeface="+mn-ea"/>
                          <a:cs typeface="Arial" panose="020B0604020202020204" pitchFamily="34" charset="0"/>
                        </a:rPr>
                        <a:t> </a:t>
                      </a:r>
                      <a:r>
                        <a:rPr lang="en-HK" sz="1800" strike="noStrike" kern="1200" dirty="0">
                          <a:solidFill>
                            <a:schemeClr val="dk1"/>
                          </a:solidFill>
                          <a:effectLst/>
                          <a:latin typeface="Arial" panose="020B0604020202020204" pitchFamily="34" charset="0"/>
                          <a:ea typeface="+mn-ea"/>
                          <a:cs typeface="Arial" panose="020B0604020202020204" pitchFamily="34" charset="0"/>
                        </a:rPr>
                        <a:t>X therapy </a:t>
                      </a:r>
                      <a:r>
                        <a:rPr lang="en-HK" sz="1800" strike="noStrike" kern="1200" dirty="0">
                          <a:solidFill>
                            <a:schemeClr val="accent6"/>
                          </a:solidFill>
                          <a:effectLst/>
                          <a:latin typeface="Arial" panose="020B0604020202020204" pitchFamily="34" charset="0"/>
                          <a:ea typeface="+mn-ea"/>
                          <a:cs typeface="Arial" panose="020B0604020202020204" pitchFamily="34" charset="0"/>
                        </a:rPr>
                        <a:t>for improving</a:t>
                      </a:r>
                      <a:r>
                        <a:rPr lang="en-HK" sz="1800" strike="noStrike" kern="1200" dirty="0">
                          <a:solidFill>
                            <a:schemeClr val="dk1"/>
                          </a:solidFill>
                          <a:effectLst/>
                          <a:latin typeface="Arial" panose="020B0604020202020204" pitchFamily="34" charset="0"/>
                          <a:ea typeface="+mn-ea"/>
                          <a:cs typeface="Arial" panose="020B0604020202020204" pitchFamily="34" charset="0"/>
                        </a:rPr>
                        <a:t> cognitive function in 40 dementia patients </a:t>
                      </a:r>
                      <a:r>
                        <a:rPr lang="en-HK" sz="1800" strike="sngStrike" kern="1200" dirty="0">
                          <a:solidFill>
                            <a:srgbClr val="C00000"/>
                          </a:solidFill>
                          <a:effectLst/>
                          <a:latin typeface="Arial" panose="020B0604020202020204" pitchFamily="34" charset="0"/>
                          <a:ea typeface="+mn-ea"/>
                          <a:cs typeface="Arial" panose="020B0604020202020204" pitchFamily="34" charset="0"/>
                        </a:rPr>
                        <a:t>from 6 cities in Japan;</a:t>
                      </a:r>
                      <a:r>
                        <a:rPr lang="en-HK" sz="1800" strike="sngStrike" kern="1200" baseline="0" dirty="0">
                          <a:solidFill>
                            <a:srgbClr val="C00000"/>
                          </a:solidFill>
                          <a:effectLst/>
                          <a:latin typeface="Arial" panose="020B0604020202020204" pitchFamily="34" charset="0"/>
                          <a:ea typeface="+mn-ea"/>
                          <a:cs typeface="Arial" panose="020B0604020202020204" pitchFamily="34" charset="0"/>
                        </a:rPr>
                        <a:t> </a:t>
                      </a:r>
                      <a:r>
                        <a:rPr lang="en-HK" sz="1800" strike="sngStrike" kern="1200" dirty="0">
                          <a:solidFill>
                            <a:srgbClr val="C00000"/>
                          </a:solidFill>
                          <a:effectLst/>
                          <a:latin typeface="Arial" panose="020B0604020202020204" pitchFamily="34" charset="0"/>
                          <a:ea typeface="+mn-ea"/>
                          <a:cs typeface="Arial" panose="020B0604020202020204" pitchFamily="34" charset="0"/>
                        </a:rPr>
                        <a:t>improved cognitive function</a:t>
                      </a:r>
                      <a:r>
                        <a:rPr lang="en-HK" sz="1800" strike="noStrike" kern="1200" dirty="0">
                          <a:solidFill>
                            <a:schemeClr val="tx1"/>
                          </a:solidFill>
                          <a:effectLst/>
                          <a:latin typeface="Arial" panose="020B0604020202020204" pitchFamily="34" charset="0"/>
                          <a:ea typeface="+mn-ea"/>
                          <a:cs typeface="Arial" panose="020B0604020202020204" pitchFamily="34" charset="0"/>
                        </a:rPr>
                        <a:t> </a:t>
                      </a:r>
                      <a:r>
                        <a:rPr lang="en-HK" sz="1800" strike="noStrike" kern="1200" dirty="0">
                          <a:solidFill>
                            <a:schemeClr val="dk1"/>
                          </a:solidFill>
                          <a:effectLst/>
                          <a:latin typeface="Arial" panose="020B0604020202020204" pitchFamily="34" charset="0"/>
                          <a:ea typeface="+mn-ea"/>
                          <a:cs typeface="Arial" panose="020B0604020202020204" pitchFamily="34" charset="0"/>
                        </a:rPr>
                        <a:t>(</a:t>
                      </a:r>
                      <a:r>
                        <a:rPr lang="en-HK" sz="1800" i="1" strike="noStrike" dirty="0">
                          <a:latin typeface="Arial" panose="020B0604020202020204" pitchFamily="34" charset="0"/>
                          <a:cs typeface="Arial" panose="020B0604020202020204" pitchFamily="34" charset="0"/>
                        </a:rPr>
                        <a:t>13 words)</a:t>
                      </a:r>
                    </a:p>
                  </a:txBody>
                  <a:tcPr>
                    <a:solidFill>
                      <a:schemeClr val="bg1"/>
                    </a:solidFill>
                  </a:tcPr>
                </a:tc>
                <a:extLst>
                  <a:ext uri="{0D108BD9-81ED-4DB2-BD59-A6C34878D82A}">
                    <a16:rowId xmlns:a16="http://schemas.microsoft.com/office/drawing/2014/main" xmlns="" val="10001"/>
                  </a:ext>
                </a:extLst>
              </a:tr>
            </a:tbl>
          </a:graphicData>
        </a:graphic>
      </p:graphicFrame>
      <p:sp>
        <p:nvSpPr>
          <p:cNvPr id="8" name="Down Arrow 7"/>
          <p:cNvSpPr/>
          <p:nvPr/>
        </p:nvSpPr>
        <p:spPr>
          <a:xfrm>
            <a:off x="8716878" y="4535054"/>
            <a:ext cx="304800" cy="208547"/>
          </a:xfrm>
          <a:prstGeom prst="downArrow">
            <a:avLst/>
          </a:prstGeom>
          <a:solidFill>
            <a:schemeClr val="bg1">
              <a:lumMod val="75000"/>
            </a:schemeClr>
          </a:solidFill>
          <a:ln>
            <a:solidFill>
              <a:schemeClr val="bg1">
                <a:lumMod val="75000"/>
              </a:schemeClr>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11994193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entury Gothic">
      <a:majorFont>
        <a:latin typeface="Century Gothic"/>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265</TotalTime>
  <Words>1116</Words>
  <Application>Microsoft Office PowerPoint</Application>
  <PresentationFormat>Widescreen</PresentationFormat>
  <Paragraphs>221</Paragraphs>
  <Slides>15</Slides>
  <Notes>10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15</vt:i4>
      </vt:variant>
    </vt:vector>
  </HeadingPairs>
  <TitlesOfParts>
    <vt:vector size="25" baseType="lpstr">
      <vt:lpstr>ArialMT</vt:lpstr>
      <vt:lpstr>GandhiSansRegular</vt:lpstr>
      <vt:lpstr>맑은 고딕</vt:lpstr>
      <vt:lpstr>宋体</vt:lpstr>
      <vt:lpstr>Arial</vt:lpstr>
      <vt:lpstr>Calibri</vt:lpstr>
      <vt:lpstr>Century Gothic</vt:lpstr>
      <vt:lpstr>Georgia</vt:lpstr>
      <vt:lpstr>Wingdings</vt:lpstr>
      <vt:lpstr>Office Theme</vt:lpstr>
      <vt:lpstr>How To Write A Good Title For Journal Article?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Choose What Type You Want To Use</vt:lpstr>
      <vt:lpstr>PowerPoint Presentation</vt:lpstr>
      <vt:lpstr>Write A Few Variants</vt:lpstr>
      <vt:lpstr>Example of Good Title</vt:lpstr>
      <vt:lpstr>Conclusion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Plagiarism in academic communications</dc:title>
  <dc:creator>User</dc:creator>
  <cp:lastModifiedBy>yoon</cp:lastModifiedBy>
  <cp:revision>48</cp:revision>
  <dcterms:created xsi:type="dcterms:W3CDTF">2017-06-26T06:20:00Z</dcterms:created>
  <dcterms:modified xsi:type="dcterms:W3CDTF">2017-07-04T19:38:09Z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2052-10.1.0.6554</vt:lpwstr>
  </property>
</Properties>
</file>